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2"/>
  </p:notesMasterIdLst>
  <p:sldIdLst>
    <p:sldId id="256" r:id="rId2"/>
    <p:sldId id="257" r:id="rId3"/>
    <p:sldId id="258" r:id="rId4"/>
    <p:sldId id="259" r:id="rId5"/>
    <p:sldId id="260" r:id="rId6"/>
    <p:sldId id="262" r:id="rId7"/>
    <p:sldId id="264" r:id="rId8"/>
    <p:sldId id="265" r:id="rId9"/>
    <p:sldId id="266" r:id="rId10"/>
    <p:sldId id="276" r:id="rId11"/>
    <p:sldId id="267" r:id="rId12"/>
    <p:sldId id="268" r:id="rId13"/>
    <p:sldId id="269" r:id="rId14"/>
    <p:sldId id="270" r:id="rId15"/>
    <p:sldId id="271" r:id="rId16"/>
    <p:sldId id="272" r:id="rId17"/>
    <p:sldId id="273" r:id="rId18"/>
    <p:sldId id="275" r:id="rId19"/>
    <p:sldId id="274"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329" autoAdjust="0"/>
  </p:normalViewPr>
  <p:slideViewPr>
    <p:cSldViewPr snapToGrid="0">
      <p:cViewPr varScale="1">
        <p:scale>
          <a:sx n="74" d="100"/>
          <a:sy n="74" d="100"/>
        </p:scale>
        <p:origin x="-14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6B350-0104-4630-A590-0F79E6CA73A6}" type="datetimeFigureOut">
              <a:rPr lang="en-US" smtClean="0"/>
              <a:pPr/>
              <a:t>7/23/2015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2A649-95A3-49D6-9E18-029B2ADBCA5A}" type="slidenum">
              <a:rPr lang="en-US" smtClean="0"/>
              <a:pPr/>
              <a:t>‹#›</a:t>
            </a:fld>
            <a:endParaRPr lang="en-US"/>
          </a:p>
        </p:txBody>
      </p:sp>
    </p:spTree>
    <p:extLst>
      <p:ext uri="{BB962C8B-B14F-4D97-AF65-F5344CB8AC3E}">
        <p14:creationId xmlns:p14="http://schemas.microsoft.com/office/powerpoint/2010/main" val="219764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a:t>
            </a:fld>
            <a:endParaRPr lang="en-US"/>
          </a:p>
        </p:txBody>
      </p:sp>
    </p:spTree>
    <p:extLst>
      <p:ext uri="{BB962C8B-B14F-4D97-AF65-F5344CB8AC3E}">
        <p14:creationId xmlns:p14="http://schemas.microsoft.com/office/powerpoint/2010/main" val="396578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the 299 data sets submitted,</a:t>
            </a:r>
            <a:r>
              <a:rPr lang="en-US" dirty="0" smtClean="0"/>
              <a:t> 137 data sets were excluded, for a total of 162 being used in the analysis. </a:t>
            </a:r>
          </a:p>
          <a:p>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10</a:t>
            </a:fld>
            <a:endParaRPr lang="en-US"/>
          </a:p>
        </p:txBody>
      </p:sp>
    </p:spTree>
    <p:extLst>
      <p:ext uri="{BB962C8B-B14F-4D97-AF65-F5344CB8AC3E}">
        <p14:creationId xmlns:p14="http://schemas.microsoft.com/office/powerpoint/2010/main" val="90692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Separate ANOVAs</a:t>
            </a:r>
            <a:r>
              <a:rPr lang="en-US" baseline="0" dirty="0" smtClean="0"/>
              <a:t> were created for each variable because not all variables were provided by each participant. Variables consisted of: structure color, exterior structure material, aspect, and landscape. Data were not normally distributed and were log-transformed. Tukey’s HSD test was used for comparisons, with the significance level of 0.05</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11</a:t>
            </a:fld>
            <a:endParaRPr lang="en-US"/>
          </a:p>
        </p:txBody>
      </p:sp>
    </p:spTree>
    <p:extLst>
      <p:ext uri="{BB962C8B-B14F-4D97-AF65-F5344CB8AC3E}">
        <p14:creationId xmlns:p14="http://schemas.microsoft.com/office/powerpoint/2010/main" val="150215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Y axis</a:t>
            </a:r>
            <a:r>
              <a:rPr lang="en-US" baseline="0" dirty="0" smtClean="0"/>
              <a:t> is the mean number of BMSB counted per homeowner. On the X axis is the exterior color reported by homeowners.  </a:t>
            </a:r>
            <a:r>
              <a:rPr lang="en-US" dirty="0" smtClean="0"/>
              <a:t>Interestingly, we found that the greatest counts were recorded</a:t>
            </a:r>
            <a:r>
              <a:rPr lang="en-US" baseline="0" dirty="0" smtClean="0"/>
              <a:t> </a:t>
            </a:r>
            <a:r>
              <a:rPr lang="en-US" dirty="0" smtClean="0"/>
              <a:t>on brown homes,</a:t>
            </a:r>
            <a:r>
              <a:rPr lang="en-US" baseline="0" dirty="0" smtClean="0"/>
              <a:t> which was in contrast to what we often hear from homeowners</a:t>
            </a:r>
            <a:r>
              <a:rPr lang="en-US" dirty="0" smtClean="0"/>
              <a:t>. </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12</a:t>
            </a:fld>
            <a:endParaRPr lang="en-US"/>
          </a:p>
        </p:txBody>
      </p:sp>
    </p:spTree>
    <p:extLst>
      <p:ext uri="{BB962C8B-B14F-4D97-AF65-F5344CB8AC3E}">
        <p14:creationId xmlns:p14="http://schemas.microsoft.com/office/powerpoint/2010/main" val="346048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Exterior structure material also yielded significant differences in counts; homes with wood or stone exterior had significantly higher counts compared with all other materials except cement.  However, you will note there is</a:t>
            </a:r>
            <a:r>
              <a:rPr lang="en-US" baseline="0" dirty="0" smtClean="0"/>
              <a:t> a lot of variation.  </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13</a:t>
            </a:fld>
            <a:endParaRPr lang="en-US"/>
          </a:p>
        </p:txBody>
      </p:sp>
    </p:spTree>
    <p:extLst>
      <p:ext uri="{BB962C8B-B14F-4D97-AF65-F5344CB8AC3E}">
        <p14:creationId xmlns:p14="http://schemas.microsoft.com/office/powerpoint/2010/main" val="125176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Aspect – whether more BMSB were showing up on the N, S, E or W sides of homes</a:t>
            </a:r>
            <a:r>
              <a:rPr lang="en-US" baseline="0" dirty="0" smtClean="0"/>
              <a:t>.  This </a:t>
            </a:r>
            <a:r>
              <a:rPr lang="en-US" dirty="0" smtClean="0"/>
              <a:t>also yielded significant differences; greatest counts were recorded on the north side of structures while significantly</a:t>
            </a:r>
            <a:r>
              <a:rPr lang="en-US" baseline="0" dirty="0" smtClean="0"/>
              <a:t> fewer were on the south side</a:t>
            </a:r>
            <a:r>
              <a:rPr lang="en-US" dirty="0" smtClean="0"/>
              <a:t>.</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14</a:t>
            </a:fld>
            <a:endParaRPr lang="en-US"/>
          </a:p>
        </p:txBody>
      </p:sp>
    </p:spTree>
    <p:extLst>
      <p:ext uri="{BB962C8B-B14F-4D97-AF65-F5344CB8AC3E}">
        <p14:creationId xmlns:p14="http://schemas.microsoft.com/office/powerpoint/2010/main" val="3870473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landscapes, significantly greater counts were recorded in rural areas compared with urban settings.</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15</a:t>
            </a:fld>
            <a:endParaRPr lang="en-US"/>
          </a:p>
        </p:txBody>
      </p:sp>
    </p:spTree>
    <p:extLst>
      <p:ext uri="{BB962C8B-B14F-4D97-AF65-F5344CB8AC3E}">
        <p14:creationId xmlns:p14="http://schemas.microsoft.com/office/powerpoint/2010/main" val="313640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last up, I wanted to show you peak activity – the dates when homeowners recorded the greatest number of BMSB on the exterior of their structure throughout the sampling period.  </a:t>
            </a:r>
            <a:r>
              <a:rPr lang="en-US" dirty="0" smtClean="0"/>
              <a:t>On the Y axis is the total number of participants</a:t>
            </a:r>
            <a:r>
              <a:rPr lang="en-US" baseline="0" dirty="0" smtClean="0"/>
              <a:t> and on the X is the date. Peak activity reported by participants was during a very narrow window, from September 30-October 2 in 2013.</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16</a:t>
            </a:fld>
            <a:endParaRPr lang="en-US"/>
          </a:p>
        </p:txBody>
      </p:sp>
    </p:spTree>
    <p:extLst>
      <p:ext uri="{BB962C8B-B14F-4D97-AF65-F5344CB8AC3E}">
        <p14:creationId xmlns:p14="http://schemas.microsoft.com/office/powerpoint/2010/main" val="54007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only tentative</a:t>
            </a:r>
            <a:r>
              <a:rPr lang="en-US" baseline="0" dirty="0" smtClean="0"/>
              <a:t> conclusions because this data set represents 2013 only. Based on the 2013 data, we found that the color of home with greatest number of BMSB counted was brown, that the m</a:t>
            </a:r>
            <a:r>
              <a:rPr lang="en-US" dirty="0" smtClean="0"/>
              <a:t>aterial types with greatest number of BMSB</a:t>
            </a:r>
            <a:r>
              <a:rPr lang="en-US" baseline="0" dirty="0" smtClean="0"/>
              <a:t> counts were</a:t>
            </a:r>
            <a:r>
              <a:rPr lang="en-US" dirty="0" smtClean="0"/>
              <a:t>: wood and</a:t>
            </a:r>
            <a:r>
              <a:rPr lang="en-US" baseline="0" dirty="0" smtClean="0"/>
              <a:t> stone, the most BMSB were counted in rural landscape types, and the peak date of BMSB activity was October 1</a:t>
            </a:r>
            <a:r>
              <a:rPr lang="en-US" baseline="30000" dirty="0" smtClean="0"/>
              <a:t>st</a:t>
            </a:r>
            <a:r>
              <a:rPr lang="en-US" baseline="0" dirty="0" smtClean="0"/>
              <a:t> in 2013.</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062A649-95A3-49D6-9E18-029B2ADBCA5A}" type="slidenum">
              <a:rPr lang="en-US" smtClean="0"/>
              <a:pPr/>
              <a:t>17</a:t>
            </a:fld>
            <a:endParaRPr lang="en-US"/>
          </a:p>
        </p:txBody>
      </p:sp>
    </p:spTree>
    <p:extLst>
      <p:ext uri="{BB962C8B-B14F-4D97-AF65-F5344CB8AC3E}">
        <p14:creationId xmlns:p14="http://schemas.microsoft.com/office/powerpoint/2010/main" val="2812711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factors that </a:t>
            </a:r>
            <a:r>
              <a:rPr lang="en-US" dirty="0" smtClean="0"/>
              <a:t>can be considered by homeowners when implementing exclusion tactics or other techniques to reduce indoor infestations of BMSB. The 2014 data set is being</a:t>
            </a:r>
            <a:r>
              <a:rPr lang="en-US" baseline="0" dirty="0" smtClean="0"/>
              <a:t> processed</a:t>
            </a:r>
            <a:r>
              <a:rPr lang="en-US" dirty="0" smtClean="0"/>
              <a:t>. We</a:t>
            </a:r>
            <a:r>
              <a:rPr lang="en-US" baseline="0" dirty="0" smtClean="0"/>
              <a:t> are hoping to develop a peer-reviewed journal article with data from both 2013 and 2014.</a:t>
            </a:r>
            <a:endParaRPr lang="en-US" dirty="0" smtClean="0"/>
          </a:p>
          <a:p>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18</a:t>
            </a:fld>
            <a:endParaRPr lang="en-US"/>
          </a:p>
        </p:txBody>
      </p:sp>
    </p:spTree>
    <p:extLst>
      <p:ext uri="{BB962C8B-B14F-4D97-AF65-F5344CB8AC3E}">
        <p14:creationId xmlns:p14="http://schemas.microsoft.com/office/powerpoint/2010/main" val="79758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19</a:t>
            </a:fld>
            <a:endParaRPr lang="en-US"/>
          </a:p>
        </p:txBody>
      </p:sp>
    </p:spTree>
    <p:extLst>
      <p:ext uri="{BB962C8B-B14F-4D97-AF65-F5344CB8AC3E}">
        <p14:creationId xmlns:p14="http://schemas.microsoft.com/office/powerpoint/2010/main" val="141657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Brown</a:t>
            </a:r>
            <a:r>
              <a:rPr lang="en-US" baseline="0" dirty="0" smtClean="0"/>
              <a:t> </a:t>
            </a:r>
            <a:r>
              <a:rPr lang="en-US" baseline="0" dirty="0" err="1" smtClean="0"/>
              <a:t>marmorated</a:t>
            </a:r>
            <a:r>
              <a:rPr lang="en-US" baseline="0" dirty="0" smtClean="0"/>
              <a:t> stink bug is an invasive insect that has caused severe agricultural crop losses. It has also become a significant nuisance pest in parts of the United States. Homeowners consider the insect to be a nuisance because BMSB often enter homes by the thousands during the fall when seeking a spot to spend the winter.</a:t>
            </a:r>
          </a:p>
          <a:p>
            <a:r>
              <a:rPr lang="en-US" dirty="0" smtClean="0"/>
              <a:t>Two key events occur during this process: 1) dispersal to the structure, and 2) settling within the structure. A preliminary study, that</a:t>
            </a:r>
            <a:r>
              <a:rPr lang="en-US" baseline="0" dirty="0" smtClean="0"/>
              <a:t> </a:t>
            </a:r>
            <a:r>
              <a:rPr lang="en-US" dirty="0" smtClean="0"/>
              <a:t>Doug </a:t>
            </a:r>
            <a:r>
              <a:rPr lang="en-US" dirty="0" err="1" smtClean="0"/>
              <a:t>Inkley</a:t>
            </a:r>
            <a:r>
              <a:rPr lang="en-US" dirty="0" smtClean="0"/>
              <a:t> spoke</a:t>
            </a:r>
            <a:r>
              <a:rPr lang="en-US" baseline="0" dirty="0" smtClean="0"/>
              <a:t> about earlier</a:t>
            </a:r>
            <a:r>
              <a:rPr lang="en-US" dirty="0" smtClean="0"/>
              <a:t>, focused</a:t>
            </a:r>
            <a:r>
              <a:rPr lang="en-US" baseline="0" dirty="0" smtClean="0"/>
              <a:t> on</a:t>
            </a:r>
            <a:r>
              <a:rPr lang="en-US" dirty="0" smtClean="0"/>
              <a:t> the settling aspect of overwintering</a:t>
            </a:r>
            <a:r>
              <a:rPr lang="en-US" baseline="0" dirty="0" smtClean="0"/>
              <a:t> site selection</a:t>
            </a:r>
            <a:r>
              <a:rPr lang="en-US" dirty="0" smtClean="0"/>
              <a:t>. </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2</a:t>
            </a:fld>
            <a:endParaRPr lang="en-US"/>
          </a:p>
        </p:txBody>
      </p:sp>
    </p:spTree>
    <p:extLst>
      <p:ext uri="{BB962C8B-B14F-4D97-AF65-F5344CB8AC3E}">
        <p14:creationId xmlns:p14="http://schemas.microsoft.com/office/powerpoint/2010/main" val="119203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Characteristics of overwintering sites selected by BMSB have been identified for natural areas, and include preference for large, dry, dead standing</a:t>
            </a:r>
            <a:r>
              <a:rPr lang="en-US" baseline="0" dirty="0" smtClean="0"/>
              <a:t> trees</a:t>
            </a:r>
            <a:r>
              <a:rPr lang="en-US" dirty="0" smtClean="0"/>
              <a:t>. We</a:t>
            </a:r>
            <a:r>
              <a:rPr lang="en-US" baseline="0" dirty="0" smtClean="0"/>
              <a:t> have another study that Doug just described regarding BMSB that have settled within a structure.</a:t>
            </a:r>
            <a:r>
              <a:rPr lang="en-US" dirty="0" smtClean="0"/>
              <a:t> There have been no published studies examining BMSB </a:t>
            </a:r>
            <a:r>
              <a:rPr lang="en-US" i="1" dirty="0" smtClean="0"/>
              <a:t>dispersal</a:t>
            </a:r>
            <a:r>
              <a:rPr lang="en-US" dirty="0" smtClean="0"/>
              <a:t> to human-made structures. </a:t>
            </a:r>
            <a:r>
              <a:rPr lang="en-US" baseline="0" dirty="0" smtClean="0"/>
              <a:t> We have posed the following research question: What are the specific characteristics associated with human-made structures that are important when BMSB are dispersing to overwintering sites? For example, could color and aspect be important considerations?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3</a:t>
            </a:fld>
            <a:endParaRPr lang="en-US"/>
          </a:p>
        </p:txBody>
      </p:sp>
    </p:spTree>
    <p:extLst>
      <p:ext uri="{BB962C8B-B14F-4D97-AF65-F5344CB8AC3E}">
        <p14:creationId xmlns:p14="http://schemas.microsoft.com/office/powerpoint/2010/main" val="423503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question is how can we gather enough data on BMSB dispersal</a:t>
            </a:r>
            <a:r>
              <a:rPr lang="en-US" baseline="0" dirty="0" smtClean="0"/>
              <a:t> to overwintering sites to effectively address this question.  </a:t>
            </a:r>
            <a:r>
              <a:rPr lang="en-US" dirty="0" smtClean="0"/>
              <a:t>Citizen science is a crowd-sourcing technique that utilizes the public to gather scientific information from a large number of individuals in a short amount of time. Well-known citizen science projects include the National Audubon Society’s Christmas Bird Count and the UK Butterfly Monitoring Scheme. </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4</a:t>
            </a:fld>
            <a:endParaRPr lang="en-US"/>
          </a:p>
        </p:txBody>
      </p:sp>
    </p:spTree>
    <p:extLst>
      <p:ext uri="{BB962C8B-B14F-4D97-AF65-F5344CB8AC3E}">
        <p14:creationId xmlns:p14="http://schemas.microsoft.com/office/powerpoint/2010/main" val="34863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survey was</a:t>
            </a:r>
            <a:r>
              <a:rPr lang="en-US" baseline="0" dirty="0" smtClean="0"/>
              <a:t> </a:t>
            </a:r>
            <a:r>
              <a:rPr lang="en-US" dirty="0" smtClean="0"/>
              <a:t>developed that utilized a questionnaire and data sheet to gather information</a:t>
            </a:r>
            <a:r>
              <a:rPr lang="en-US" baseline="0" dirty="0" smtClean="0"/>
              <a:t> from</a:t>
            </a:r>
            <a:r>
              <a:rPr lang="en-US" dirty="0" smtClean="0"/>
              <a:t> volunteers. Participants were recruited</a:t>
            </a:r>
            <a:r>
              <a:rPr lang="en-US" baseline="0" dirty="0" smtClean="0"/>
              <a:t> via NPR, newspaper articles, the </a:t>
            </a:r>
            <a:r>
              <a:rPr lang="en-US" baseline="0" dirty="0" err="1" smtClean="0"/>
              <a:t>stopBMSB</a:t>
            </a:r>
            <a:r>
              <a:rPr lang="en-US" baseline="0" dirty="0" smtClean="0"/>
              <a:t> website, and other outreach opportunities at AFRS.  </a:t>
            </a:r>
            <a:r>
              <a:rPr lang="en-US" dirty="0" smtClean="0"/>
              <a:t>Participants</a:t>
            </a:r>
            <a:r>
              <a:rPr lang="en-US" baseline="0" dirty="0" smtClean="0"/>
              <a:t> were asked to complete and return their data forms, which I will show next.</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5</a:t>
            </a:fld>
            <a:endParaRPr lang="en-US"/>
          </a:p>
        </p:txBody>
      </p:sp>
    </p:spTree>
    <p:extLst>
      <p:ext uri="{BB962C8B-B14F-4D97-AF65-F5344CB8AC3E}">
        <p14:creationId xmlns:p14="http://schemas.microsoft.com/office/powerpoint/2010/main" val="2378735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and physical</a:t>
            </a:r>
            <a:r>
              <a:rPr lang="en-US" baseline="0" dirty="0" smtClean="0"/>
              <a:t> address were requested, along with contact information. We also asked if they had treated their home previously with insecticide, and asked for the history of BMSB pressure at their location. </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6</a:t>
            </a:fld>
            <a:endParaRPr lang="en-US"/>
          </a:p>
        </p:txBody>
      </p:sp>
    </p:spTree>
    <p:extLst>
      <p:ext uri="{BB962C8B-B14F-4D97-AF65-F5344CB8AC3E}">
        <p14:creationId xmlns:p14="http://schemas.microsoft.com/office/powerpoint/2010/main" val="331497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2 asks for a sketch of the sampled</a:t>
            </a:r>
            <a:r>
              <a:rPr lang="en-US" baseline="0" dirty="0" smtClean="0"/>
              <a:t> structure and for a </a:t>
            </a:r>
            <a:r>
              <a:rPr lang="en-US" dirty="0" smtClean="0"/>
              <a:t>description of the structure and surrounding landscape features.</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7</a:t>
            </a:fld>
            <a:endParaRPr lang="en-US"/>
          </a:p>
        </p:txBody>
      </p:sp>
    </p:spTree>
    <p:extLst>
      <p:ext uri="{BB962C8B-B14F-4D97-AF65-F5344CB8AC3E}">
        <p14:creationId xmlns:p14="http://schemas.microsoft.com/office/powerpoint/2010/main" val="132575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data sheet was provided for daily counts of BMSB on the structure’s exterior for each cardinal direction from September 15-October 15, which is during peak dispersal period in the fall. Counts were requested to be performed between 2-6pm.</a:t>
            </a:r>
          </a:p>
          <a:p>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8</a:t>
            </a:fld>
            <a:endParaRPr lang="en-US"/>
          </a:p>
        </p:txBody>
      </p:sp>
    </p:spTree>
    <p:extLst>
      <p:ext uri="{BB962C8B-B14F-4D97-AF65-F5344CB8AC3E}">
        <p14:creationId xmlns:p14="http://schemas.microsoft.com/office/powerpoint/2010/main" val="92230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conducted this</a:t>
            </a:r>
            <a:r>
              <a:rPr lang="en-US" baseline="0" dirty="0" smtClean="0"/>
              <a:t> study in 2013 and 2014.  Today, I’m only going to present the 2013 data and take you through how we validated the data.  </a:t>
            </a:r>
            <a:r>
              <a:rPr lang="en-US" dirty="0" smtClean="0"/>
              <a:t>Several criteria were used for selecting data sets to include in the final analysis to ensure that</a:t>
            </a:r>
            <a:r>
              <a:rPr lang="en-US" baseline="0" dirty="0" smtClean="0"/>
              <a:t> we were confident in the numbers our citizen scientists were reporting</a:t>
            </a:r>
            <a:r>
              <a:rPr lang="en-US" dirty="0" smtClean="0"/>
              <a:t>. Criterion 1: data set must contain at least 16 completed dates</a:t>
            </a:r>
            <a:r>
              <a:rPr lang="en-US" baseline="0" dirty="0" smtClean="0"/>
              <a:t> for the 31 day sampling period.</a:t>
            </a:r>
          </a:p>
          <a:p>
            <a:r>
              <a:rPr lang="en-US" baseline="0" dirty="0" smtClean="0"/>
              <a:t>Criterion 2: data set must contain a peak activity date that corresponds with: one of the top five peak adult activity dates in comparison with 1) the 5 days with the top amount of hits from the </a:t>
            </a:r>
            <a:r>
              <a:rPr lang="en-US" baseline="0" dirty="0" err="1" smtClean="0"/>
              <a:t>stopBMSB</a:t>
            </a:r>
            <a:r>
              <a:rPr lang="en-US" baseline="0" dirty="0" smtClean="0"/>
              <a:t> website for each homeowner’s corresponding state, and 2) the top five days of peak adult activity based on daily counts performed by Chris Bergh at his research station in Winchester, VA. </a:t>
            </a:r>
            <a:endParaRPr lang="en-US" dirty="0"/>
          </a:p>
        </p:txBody>
      </p:sp>
      <p:sp>
        <p:nvSpPr>
          <p:cNvPr id="4" name="Slide Number Placeholder 3"/>
          <p:cNvSpPr>
            <a:spLocks noGrp="1"/>
          </p:cNvSpPr>
          <p:nvPr>
            <p:ph type="sldNum" sz="quarter" idx="10"/>
          </p:nvPr>
        </p:nvSpPr>
        <p:spPr/>
        <p:txBody>
          <a:bodyPr/>
          <a:lstStyle/>
          <a:p>
            <a:fld id="{7062A649-95A3-49D6-9E18-029B2ADBCA5A}" type="slidenum">
              <a:rPr lang="en-US" smtClean="0"/>
              <a:pPr/>
              <a:t>9</a:t>
            </a:fld>
            <a:endParaRPr lang="en-US"/>
          </a:p>
        </p:txBody>
      </p:sp>
    </p:spTree>
    <p:extLst>
      <p:ext uri="{BB962C8B-B14F-4D97-AF65-F5344CB8AC3E}">
        <p14:creationId xmlns:p14="http://schemas.microsoft.com/office/powerpoint/2010/main" val="125315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72D5A5-CA27-4E46-91F1-29DD9D69B4D5}"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8464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2D5A5-CA27-4E46-91F1-29DD9D69B4D5}"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161256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2D5A5-CA27-4E46-91F1-29DD9D69B4D5}"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318390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2D5A5-CA27-4E46-91F1-29DD9D69B4D5}"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49085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2D5A5-CA27-4E46-91F1-29DD9D69B4D5}"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148073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72D5A5-CA27-4E46-91F1-29DD9D69B4D5}"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151200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72D5A5-CA27-4E46-91F1-29DD9D69B4D5}" type="datetimeFigureOut">
              <a:rPr lang="en-US" smtClean="0"/>
              <a:pPr/>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191365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72D5A5-CA27-4E46-91F1-29DD9D69B4D5}" type="datetimeFigureOut">
              <a:rPr lang="en-US" smtClean="0"/>
              <a:pPr/>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77043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2D5A5-CA27-4E46-91F1-29DD9D69B4D5}" type="datetimeFigureOut">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278858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2D5A5-CA27-4E46-91F1-29DD9D69B4D5}"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268043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2D5A5-CA27-4E46-91F1-29DD9D69B4D5}"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01B1-02D8-4FE5-ABBC-6055BE3E351E}" type="slidenum">
              <a:rPr lang="en-US" smtClean="0"/>
              <a:pPr/>
              <a:t>‹#›</a:t>
            </a:fld>
            <a:endParaRPr lang="en-US"/>
          </a:p>
        </p:txBody>
      </p:sp>
    </p:spTree>
    <p:extLst>
      <p:ext uri="{BB962C8B-B14F-4D97-AF65-F5344CB8AC3E}">
        <p14:creationId xmlns:p14="http://schemas.microsoft.com/office/powerpoint/2010/main" val="404606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2D5A5-CA27-4E46-91F1-29DD9D69B4D5}" type="datetimeFigureOut">
              <a:rPr lang="en-US" smtClean="0"/>
              <a:pPr/>
              <a:t>7/23/2015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B01B1-02D8-4FE5-ABBC-6055BE3E351E}" type="slidenum">
              <a:rPr lang="en-US" smtClean="0"/>
              <a:pPr/>
              <a:t>‹#›</a:t>
            </a:fld>
            <a:endParaRPr lang="en-US"/>
          </a:p>
        </p:txBody>
      </p:sp>
    </p:spTree>
    <p:extLst>
      <p:ext uri="{BB962C8B-B14F-4D97-AF65-F5344CB8AC3E}">
        <p14:creationId xmlns:p14="http://schemas.microsoft.com/office/powerpoint/2010/main" val="4072785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stopbmsb.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0700000">
            <a:off x="-135456" y="1777454"/>
            <a:ext cx="6140638" cy="4911310"/>
          </a:xfrm>
          <a:prstGeom prst="rect">
            <a:avLst/>
          </a:prstGeom>
          <a:effectLst>
            <a:outerShdw blurRad="1270000" dist="50800" dir="5400000" algn="ctr" rotWithShape="0">
              <a:srgbClr val="000000">
                <a:alpha val="0"/>
              </a:srgbClr>
            </a:outerShdw>
            <a:softEdge rad="317500"/>
          </a:effectLst>
        </p:spPr>
      </p:pic>
      <p:sp>
        <p:nvSpPr>
          <p:cNvPr id="5" name="Title 1"/>
          <p:cNvSpPr>
            <a:spLocks noGrp="1"/>
          </p:cNvSpPr>
          <p:nvPr>
            <p:ph type="ctrTitle"/>
          </p:nvPr>
        </p:nvSpPr>
        <p:spPr/>
        <p:txBody>
          <a:bodyPr>
            <a:noAutofit/>
          </a:bodyPr>
          <a:lstStyle/>
          <a:p>
            <a:pPr defTabSz="1610142"/>
            <a:r>
              <a:rPr lang="en-US" sz="3200" b="1" kern="0" dirty="0" smtClean="0">
                <a:solidFill>
                  <a:prstClr val="black"/>
                </a:solidFill>
                <a:latin typeface="Calibri"/>
              </a:rPr>
              <a:t/>
            </a:r>
            <a:br>
              <a:rPr lang="en-US" sz="3200" b="1" kern="0" dirty="0" smtClean="0">
                <a:solidFill>
                  <a:prstClr val="black"/>
                </a:solidFill>
                <a:latin typeface="Calibri"/>
              </a:rPr>
            </a:br>
            <a:r>
              <a:rPr lang="en-US" sz="3200" b="1" kern="0" dirty="0">
                <a:solidFill>
                  <a:prstClr val="black"/>
                </a:solidFill>
                <a:latin typeface="Calibri"/>
              </a:rPr>
              <a:t/>
            </a:r>
            <a:br>
              <a:rPr lang="en-US" sz="3200" b="1" kern="0" dirty="0">
                <a:solidFill>
                  <a:prstClr val="black"/>
                </a:solidFill>
                <a:latin typeface="Calibri"/>
              </a:rPr>
            </a:br>
            <a:r>
              <a:rPr lang="en-US" sz="3200" b="1" kern="0" dirty="0" smtClean="0">
                <a:solidFill>
                  <a:prstClr val="black"/>
                </a:solidFill>
                <a:latin typeface="Calibri"/>
              </a:rPr>
              <a:t>Utilizing </a:t>
            </a:r>
            <a:r>
              <a:rPr lang="en-US" sz="3200" b="1" kern="0" dirty="0">
                <a:solidFill>
                  <a:prstClr val="black"/>
                </a:solidFill>
                <a:latin typeface="Calibri"/>
              </a:rPr>
              <a:t>Citizen Science </a:t>
            </a:r>
            <a:r>
              <a:rPr lang="en-US" sz="3200" b="1" kern="0" dirty="0" smtClean="0">
                <a:solidFill>
                  <a:prstClr val="black"/>
                </a:solidFill>
                <a:latin typeface="Calibri"/>
              </a:rPr>
              <a:t/>
            </a:r>
            <a:br>
              <a:rPr lang="en-US" sz="3200" b="1" kern="0" dirty="0" smtClean="0">
                <a:solidFill>
                  <a:prstClr val="black"/>
                </a:solidFill>
                <a:latin typeface="Calibri"/>
              </a:rPr>
            </a:br>
            <a:r>
              <a:rPr lang="en-US" sz="3200" b="1" kern="0" dirty="0" smtClean="0">
                <a:solidFill>
                  <a:prstClr val="black"/>
                </a:solidFill>
                <a:latin typeface="Calibri"/>
              </a:rPr>
              <a:t>to </a:t>
            </a:r>
            <a:r>
              <a:rPr lang="en-US" sz="3200" b="1" kern="0" dirty="0">
                <a:solidFill>
                  <a:prstClr val="black"/>
                </a:solidFill>
                <a:latin typeface="Calibri"/>
              </a:rPr>
              <a:t>Identify Characteristics Important </a:t>
            </a:r>
            <a:r>
              <a:rPr lang="en-US" sz="3200" b="1" kern="0" dirty="0" smtClean="0">
                <a:solidFill>
                  <a:prstClr val="black"/>
                </a:solidFill>
                <a:latin typeface="Calibri"/>
              </a:rPr>
              <a:t>to Overwintering </a:t>
            </a:r>
            <a:r>
              <a:rPr lang="en-US" sz="3200" b="1" kern="0" dirty="0">
                <a:solidFill>
                  <a:prstClr val="black"/>
                </a:solidFill>
                <a:latin typeface="Calibri"/>
              </a:rPr>
              <a:t>Site Selection for </a:t>
            </a:r>
            <a:r>
              <a:rPr lang="en-US" sz="3200" b="1" kern="0" dirty="0" smtClean="0">
                <a:solidFill>
                  <a:prstClr val="black"/>
                </a:solidFill>
                <a:latin typeface="Calibri"/>
              </a:rPr>
              <a:t/>
            </a:r>
            <a:br>
              <a:rPr lang="en-US" sz="3200" b="1" kern="0" dirty="0" smtClean="0">
                <a:solidFill>
                  <a:prstClr val="black"/>
                </a:solidFill>
                <a:latin typeface="Calibri"/>
              </a:rPr>
            </a:br>
            <a:r>
              <a:rPr lang="en-US" sz="3200" b="1" kern="0" dirty="0" smtClean="0">
                <a:solidFill>
                  <a:prstClr val="black"/>
                </a:solidFill>
                <a:latin typeface="Calibri"/>
              </a:rPr>
              <a:t>Brown </a:t>
            </a:r>
            <a:r>
              <a:rPr lang="en-US" sz="3200" b="1" kern="0" dirty="0" err="1">
                <a:solidFill>
                  <a:prstClr val="black"/>
                </a:solidFill>
                <a:latin typeface="Calibri"/>
              </a:rPr>
              <a:t>Marmorated</a:t>
            </a:r>
            <a:r>
              <a:rPr lang="en-US" sz="3200" b="1" kern="0" dirty="0">
                <a:solidFill>
                  <a:prstClr val="black"/>
                </a:solidFill>
                <a:latin typeface="Calibri"/>
              </a:rPr>
              <a:t> Stink Bug</a:t>
            </a:r>
            <a:br>
              <a:rPr lang="en-US" sz="3200" b="1" kern="0" dirty="0">
                <a:solidFill>
                  <a:prstClr val="black"/>
                </a:solidFill>
                <a:latin typeface="Calibri"/>
              </a:rPr>
            </a:br>
            <a:r>
              <a:rPr lang="en-US" sz="3200" b="1" kern="0" baseline="30000" dirty="0">
                <a:solidFill>
                  <a:prstClr val="black"/>
                </a:solidFill>
                <a:latin typeface="Calibri"/>
              </a:rPr>
              <a:t/>
            </a:r>
            <a:br>
              <a:rPr lang="en-US" sz="3200" b="1" kern="0" baseline="30000" dirty="0">
                <a:solidFill>
                  <a:prstClr val="black"/>
                </a:solidFill>
                <a:latin typeface="Calibri"/>
              </a:rPr>
            </a:br>
            <a:endParaRPr lang="en-US" sz="3200" dirty="0"/>
          </a:p>
        </p:txBody>
      </p:sp>
      <p:sp>
        <p:nvSpPr>
          <p:cNvPr id="3" name="Subtitle 2"/>
          <p:cNvSpPr>
            <a:spLocks noGrp="1"/>
          </p:cNvSpPr>
          <p:nvPr>
            <p:ph type="subTitle" idx="1"/>
          </p:nvPr>
        </p:nvSpPr>
        <p:spPr>
          <a:xfrm>
            <a:off x="1142999" y="3208421"/>
            <a:ext cx="7054517" cy="2049379"/>
          </a:xfrm>
        </p:spPr>
        <p:txBody>
          <a:bodyPr>
            <a:normAutofit fontScale="92500" lnSpcReduction="10000"/>
          </a:bodyPr>
          <a:lstStyle/>
          <a:p>
            <a:pPr marL="0" indent="0">
              <a:lnSpc>
                <a:spcPct val="100000"/>
              </a:lnSpc>
              <a:buNone/>
            </a:pPr>
            <a:r>
              <a:rPr lang="en-US" sz="2600" kern="0" dirty="0">
                <a:solidFill>
                  <a:prstClr val="black"/>
                </a:solidFill>
              </a:rPr>
              <a:t>Torri J. </a:t>
            </a:r>
            <a:r>
              <a:rPr lang="en-US" sz="2600" kern="0" dirty="0" smtClean="0">
                <a:solidFill>
                  <a:prstClr val="black"/>
                </a:solidFill>
              </a:rPr>
              <a:t>Hancock, </a:t>
            </a:r>
            <a:r>
              <a:rPr lang="en-US" sz="2600" kern="0" dirty="0">
                <a:solidFill>
                  <a:prstClr val="black"/>
                </a:solidFill>
              </a:rPr>
              <a:t>Doo-</a:t>
            </a:r>
            <a:r>
              <a:rPr lang="en-US" sz="2600" kern="0" dirty="0" err="1">
                <a:solidFill>
                  <a:prstClr val="black"/>
                </a:solidFill>
              </a:rPr>
              <a:t>Hyung</a:t>
            </a:r>
            <a:r>
              <a:rPr lang="en-US" sz="2600" kern="0" dirty="0">
                <a:solidFill>
                  <a:prstClr val="black"/>
                </a:solidFill>
              </a:rPr>
              <a:t> </a:t>
            </a:r>
            <a:r>
              <a:rPr lang="en-US" sz="2600" kern="0" dirty="0" smtClean="0">
                <a:solidFill>
                  <a:prstClr val="black"/>
                </a:solidFill>
              </a:rPr>
              <a:t>Lee, </a:t>
            </a:r>
          </a:p>
          <a:p>
            <a:pPr marL="0" indent="0">
              <a:lnSpc>
                <a:spcPct val="100000"/>
              </a:lnSpc>
              <a:buNone/>
            </a:pPr>
            <a:r>
              <a:rPr lang="en-US" sz="2600" kern="0" dirty="0" smtClean="0">
                <a:solidFill>
                  <a:prstClr val="black"/>
                </a:solidFill>
              </a:rPr>
              <a:t>J</a:t>
            </a:r>
            <a:r>
              <a:rPr lang="en-US" sz="2600" kern="0" dirty="0">
                <a:solidFill>
                  <a:prstClr val="black"/>
                </a:solidFill>
              </a:rPr>
              <a:t>. Christopher </a:t>
            </a:r>
            <a:r>
              <a:rPr lang="en-US" sz="2600" kern="0" dirty="0" smtClean="0">
                <a:solidFill>
                  <a:prstClr val="black"/>
                </a:solidFill>
              </a:rPr>
              <a:t>Bergh, Rob Morrison,</a:t>
            </a:r>
          </a:p>
          <a:p>
            <a:pPr marL="0" indent="0">
              <a:lnSpc>
                <a:spcPct val="100000"/>
              </a:lnSpc>
              <a:buNone/>
            </a:pPr>
            <a:r>
              <a:rPr lang="en-US" sz="2600" kern="0" dirty="0" smtClean="0">
                <a:solidFill>
                  <a:prstClr val="black"/>
                </a:solidFill>
              </a:rPr>
              <a:t> and </a:t>
            </a:r>
            <a:r>
              <a:rPr lang="en-US" sz="2600" kern="0" dirty="0">
                <a:solidFill>
                  <a:prstClr val="black"/>
                </a:solidFill>
              </a:rPr>
              <a:t>Tracy C. </a:t>
            </a:r>
            <a:r>
              <a:rPr lang="en-US" sz="2600" kern="0" dirty="0" err="1" smtClean="0">
                <a:solidFill>
                  <a:prstClr val="black"/>
                </a:solidFill>
              </a:rPr>
              <a:t>Leskey</a:t>
            </a:r>
            <a:endParaRPr lang="en-US" sz="2600" kern="0" dirty="0" smtClean="0">
              <a:solidFill>
                <a:prstClr val="black"/>
              </a:solidFill>
            </a:endParaRPr>
          </a:p>
          <a:p>
            <a:pPr>
              <a:lnSpc>
                <a:spcPct val="120000"/>
              </a:lnSpc>
            </a:pPr>
            <a:r>
              <a:rPr lang="en-US" sz="2900" dirty="0" smtClean="0"/>
              <a:t>BMSB Working Group - June 9, 2015</a:t>
            </a:r>
            <a:endParaRPr lang="en-US" sz="2900" dirty="0"/>
          </a:p>
          <a:p>
            <a:pPr>
              <a:lnSpc>
                <a:spcPct val="120000"/>
              </a:lnSpc>
            </a:pPr>
            <a:endParaRPr lang="en-US" sz="2000" dirty="0"/>
          </a:p>
          <a:p>
            <a:pPr>
              <a:lnSpc>
                <a:spcPct val="100000"/>
              </a:lnSpc>
            </a:pPr>
            <a:endParaRPr lang="en-US" sz="2000" dirty="0"/>
          </a:p>
        </p:txBody>
      </p:sp>
      <p:pic>
        <p:nvPicPr>
          <p:cNvPr id="6" name="Picture 5"/>
          <p:cNvPicPr>
            <a:picLocks noChangeAspect="1"/>
          </p:cNvPicPr>
          <p:nvPr/>
        </p:nvPicPr>
        <p:blipFill>
          <a:blip r:embed="rId4" cstate="print"/>
          <a:stretch>
            <a:fillRect/>
          </a:stretch>
        </p:blipFill>
        <p:spPr>
          <a:xfrm>
            <a:off x="2369706" y="5491543"/>
            <a:ext cx="1377815" cy="957155"/>
          </a:xfrm>
          <a:prstGeom prst="rect">
            <a:avLst/>
          </a:prstGeom>
        </p:spPr>
      </p:pic>
      <p:pic>
        <p:nvPicPr>
          <p:cNvPr id="7" name="Picture 6"/>
          <p:cNvPicPr>
            <a:picLocks noChangeAspect="1"/>
          </p:cNvPicPr>
          <p:nvPr/>
        </p:nvPicPr>
        <p:blipFill>
          <a:blip r:embed="rId5" cstate="print"/>
          <a:stretch>
            <a:fillRect/>
          </a:stretch>
        </p:blipFill>
        <p:spPr>
          <a:xfrm>
            <a:off x="3889189" y="5491543"/>
            <a:ext cx="2003762" cy="957155"/>
          </a:xfrm>
          <a:prstGeom prst="rect">
            <a:avLst/>
          </a:prstGeom>
        </p:spPr>
      </p:pic>
      <p:pic>
        <p:nvPicPr>
          <p:cNvPr id="8" name="Picture 7"/>
          <p:cNvPicPr>
            <a:picLocks noChangeAspect="1"/>
          </p:cNvPicPr>
          <p:nvPr/>
        </p:nvPicPr>
        <p:blipFill>
          <a:blip r:embed="rId6" cstate="print"/>
          <a:stretch>
            <a:fillRect/>
          </a:stretch>
        </p:blipFill>
        <p:spPr>
          <a:xfrm>
            <a:off x="5892951" y="5302550"/>
            <a:ext cx="1286367" cy="1335140"/>
          </a:xfrm>
          <a:prstGeom prst="rect">
            <a:avLst/>
          </a:prstGeom>
        </p:spPr>
      </p:pic>
    </p:spTree>
    <p:extLst>
      <p:ext uri="{BB962C8B-B14F-4D97-AF65-F5344CB8AC3E}">
        <p14:creationId xmlns:p14="http://schemas.microsoft.com/office/powerpoint/2010/main" val="191703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Data Sets</a:t>
            </a:r>
            <a:endParaRPr lang="en-US" dirty="0"/>
          </a:p>
        </p:txBody>
      </p:sp>
      <p:sp>
        <p:nvSpPr>
          <p:cNvPr id="3" name="Content Placeholder 2"/>
          <p:cNvSpPr>
            <a:spLocks noGrp="1"/>
          </p:cNvSpPr>
          <p:nvPr>
            <p:ph idx="1"/>
          </p:nvPr>
        </p:nvSpPr>
        <p:spPr/>
        <p:txBody>
          <a:bodyPr>
            <a:normAutofit/>
          </a:bodyPr>
          <a:lstStyle/>
          <a:p>
            <a:r>
              <a:rPr lang="en-US" dirty="0" smtClean="0"/>
              <a:t>299 submitted</a:t>
            </a:r>
          </a:p>
          <a:p>
            <a:r>
              <a:rPr lang="en-US" dirty="0" smtClean="0"/>
              <a:t>137 </a:t>
            </a:r>
            <a:r>
              <a:rPr lang="en-US" dirty="0"/>
              <a:t>data sets excluded </a:t>
            </a:r>
          </a:p>
          <a:p>
            <a:r>
              <a:rPr lang="en-US" dirty="0"/>
              <a:t>Total of 162 utilized for analysis </a:t>
            </a:r>
            <a:r>
              <a:rPr lang="en-US" dirty="0" smtClean="0"/>
              <a:t>from:	</a:t>
            </a:r>
          </a:p>
          <a:p>
            <a:pPr lvl="1"/>
            <a:r>
              <a:rPr lang="en-US" dirty="0" smtClean="0"/>
              <a:t>MD	</a:t>
            </a:r>
            <a:r>
              <a:rPr lang="en-US" sz="1400" dirty="0" smtClean="0"/>
              <a:t>●</a:t>
            </a:r>
            <a:r>
              <a:rPr lang="en-US" dirty="0" smtClean="0"/>
              <a:t> PA		</a:t>
            </a:r>
          </a:p>
          <a:p>
            <a:pPr lvl="1"/>
            <a:r>
              <a:rPr lang="en-US" dirty="0" smtClean="0"/>
              <a:t>VA	</a:t>
            </a:r>
            <a:r>
              <a:rPr lang="en-US" sz="1400" dirty="0" smtClean="0"/>
              <a:t>●</a:t>
            </a:r>
            <a:r>
              <a:rPr lang="en-US" sz="2000" dirty="0" smtClean="0"/>
              <a:t> </a:t>
            </a:r>
            <a:r>
              <a:rPr lang="en-US" dirty="0" smtClean="0"/>
              <a:t>GA</a:t>
            </a:r>
            <a:endParaRPr lang="en-US" sz="2000" dirty="0" smtClean="0"/>
          </a:p>
          <a:p>
            <a:pPr lvl="1"/>
            <a:r>
              <a:rPr lang="en-US" dirty="0" smtClean="0"/>
              <a:t>WV </a:t>
            </a:r>
            <a:r>
              <a:rPr lang="en-US" dirty="0"/>
              <a:t>	</a:t>
            </a:r>
            <a:r>
              <a:rPr lang="en-US" sz="1400" dirty="0"/>
              <a:t>●</a:t>
            </a:r>
            <a:r>
              <a:rPr lang="en-US" dirty="0"/>
              <a:t> </a:t>
            </a:r>
            <a:r>
              <a:rPr lang="en-US" dirty="0" smtClean="0"/>
              <a:t>NC</a:t>
            </a:r>
          </a:p>
          <a:p>
            <a:pPr marL="457200" lvl="1" indent="0">
              <a:buNone/>
            </a:pPr>
            <a:r>
              <a:rPr lang="en-US" dirty="0"/>
              <a:t>	</a:t>
            </a:r>
            <a:r>
              <a:rPr lang="en-US" dirty="0" smtClean="0"/>
              <a:t>	</a:t>
            </a:r>
            <a:r>
              <a:rPr lang="en-US" sz="1400" dirty="0" smtClean="0"/>
              <a:t>●</a:t>
            </a:r>
            <a:r>
              <a:rPr lang="en-US" dirty="0" smtClean="0"/>
              <a:t> OH</a:t>
            </a:r>
          </a:p>
          <a:p>
            <a:pPr marL="457200" lvl="1" indent="0">
              <a:buNone/>
            </a:pPr>
            <a:endParaRPr lang="en-US" dirty="0" smtClean="0"/>
          </a:p>
          <a:p>
            <a:pPr marL="457200" lvl="1" indent="0">
              <a:buNone/>
            </a:pPr>
            <a:r>
              <a:rPr lang="en-US" dirty="0" smtClean="0"/>
              <a:t> </a:t>
            </a:r>
          </a:p>
          <a:p>
            <a:pPr lvl="1"/>
            <a:endParaRPr lang="en-US" dirty="0"/>
          </a:p>
          <a:p>
            <a:endParaRPr lang="en-US" dirty="0"/>
          </a:p>
        </p:txBody>
      </p:sp>
      <p:pic>
        <p:nvPicPr>
          <p:cNvPr id="4" name="Picture 3"/>
          <p:cNvPicPr>
            <a:picLocks noChangeAspect="1"/>
          </p:cNvPicPr>
          <p:nvPr/>
        </p:nvPicPr>
        <p:blipFill>
          <a:blip r:embed="rId3" cstate="print"/>
          <a:stretch>
            <a:fillRect/>
          </a:stretch>
        </p:blipFill>
        <p:spPr>
          <a:xfrm>
            <a:off x="6555253" y="400607"/>
            <a:ext cx="1193084" cy="1290082"/>
          </a:xfrm>
          <a:prstGeom prst="rect">
            <a:avLst/>
          </a:prstGeom>
        </p:spPr>
      </p:pic>
    </p:spTree>
    <p:extLst>
      <p:ext uri="{BB962C8B-B14F-4D97-AF65-F5344CB8AC3E}">
        <p14:creationId xmlns:p14="http://schemas.microsoft.com/office/powerpoint/2010/main" val="357096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Separate analyses of variance (ANOVAs</a:t>
            </a:r>
            <a:r>
              <a:rPr lang="en-US" dirty="0" smtClean="0"/>
              <a:t>) </a:t>
            </a:r>
            <a:r>
              <a:rPr lang="en-US" dirty="0"/>
              <a:t>created for each </a:t>
            </a:r>
            <a:r>
              <a:rPr lang="en-US" dirty="0" smtClean="0"/>
              <a:t>variable  (not all variables provided by each participant)</a:t>
            </a:r>
          </a:p>
          <a:p>
            <a:r>
              <a:rPr lang="en-US" dirty="0"/>
              <a:t>Explanatory variables included: </a:t>
            </a:r>
          </a:p>
          <a:p>
            <a:pPr lvl="1"/>
            <a:r>
              <a:rPr lang="en-US" dirty="0"/>
              <a:t>structure color</a:t>
            </a:r>
          </a:p>
          <a:p>
            <a:pPr lvl="1"/>
            <a:r>
              <a:rPr lang="en-US" dirty="0"/>
              <a:t>exterior structure material</a:t>
            </a:r>
          </a:p>
          <a:p>
            <a:pPr lvl="1"/>
            <a:r>
              <a:rPr lang="en-US" dirty="0"/>
              <a:t>aspect</a:t>
            </a:r>
          </a:p>
          <a:p>
            <a:pPr lvl="1"/>
            <a:r>
              <a:rPr lang="en-US" dirty="0"/>
              <a:t>landscape </a:t>
            </a:r>
          </a:p>
          <a:p>
            <a:pPr marL="228600" lvl="1">
              <a:spcBef>
                <a:spcPts val="1000"/>
              </a:spcBef>
            </a:pPr>
            <a:r>
              <a:rPr lang="en-US" dirty="0" smtClean="0"/>
              <a:t>Data </a:t>
            </a:r>
            <a:r>
              <a:rPr lang="en-US" dirty="0"/>
              <a:t>were not normally </a:t>
            </a:r>
            <a:r>
              <a:rPr lang="en-US" dirty="0" smtClean="0"/>
              <a:t>distributed </a:t>
            </a:r>
            <a:r>
              <a:rPr lang="en-US" dirty="0"/>
              <a:t>and were </a:t>
            </a:r>
            <a:r>
              <a:rPr lang="en-US" dirty="0" smtClean="0"/>
              <a:t>log-transformed</a:t>
            </a:r>
          </a:p>
          <a:p>
            <a:pPr marL="228600" lvl="1">
              <a:spcBef>
                <a:spcPts val="1000"/>
              </a:spcBef>
            </a:pPr>
            <a:r>
              <a:rPr lang="en-US" dirty="0" smtClean="0"/>
              <a:t>Tukey’s HSD used </a:t>
            </a:r>
            <a:r>
              <a:rPr lang="en-US" dirty="0"/>
              <a:t>for pairwise </a:t>
            </a:r>
            <a:r>
              <a:rPr lang="en-US" dirty="0" smtClean="0"/>
              <a:t>comparisons</a:t>
            </a:r>
          </a:p>
          <a:p>
            <a:pPr marL="228600" lvl="1">
              <a:spcBef>
                <a:spcPts val="1000"/>
              </a:spcBef>
            </a:pPr>
            <a:r>
              <a:rPr lang="en-US" dirty="0" smtClean="0"/>
              <a:t>α </a:t>
            </a:r>
            <a:r>
              <a:rPr lang="en-US" dirty="0"/>
              <a:t>= </a:t>
            </a:r>
            <a:r>
              <a:rPr lang="en-US" dirty="0" smtClean="0"/>
              <a:t>0.05</a:t>
            </a:r>
            <a:endParaRPr lang="en-US" dirty="0"/>
          </a:p>
          <a:p>
            <a:endParaRPr lang="en-US" dirty="0"/>
          </a:p>
        </p:txBody>
      </p:sp>
      <p:pic>
        <p:nvPicPr>
          <p:cNvPr id="4" name="Picture 3"/>
          <p:cNvPicPr>
            <a:picLocks noChangeAspect="1"/>
          </p:cNvPicPr>
          <p:nvPr/>
        </p:nvPicPr>
        <p:blipFill>
          <a:blip r:embed="rId3" cstate="print"/>
          <a:stretch>
            <a:fillRect/>
          </a:stretch>
        </p:blipFill>
        <p:spPr>
          <a:xfrm>
            <a:off x="6555253" y="400607"/>
            <a:ext cx="1193084" cy="1290082"/>
          </a:xfrm>
          <a:prstGeom prst="rect">
            <a:avLst/>
          </a:prstGeom>
        </p:spPr>
      </p:pic>
    </p:spTree>
    <p:extLst>
      <p:ext uri="{BB962C8B-B14F-4D97-AF65-F5344CB8AC3E}">
        <p14:creationId xmlns:p14="http://schemas.microsoft.com/office/powerpoint/2010/main" val="223210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stretch>
            <a:fillRect/>
          </a:stretch>
        </p:blipFill>
        <p:spPr>
          <a:xfrm>
            <a:off x="882629" y="882315"/>
            <a:ext cx="7313567" cy="5739629"/>
          </a:xfrm>
          <a:prstGeom prst="rect">
            <a:avLst/>
          </a:prstGeom>
        </p:spPr>
      </p:pic>
      <p:sp>
        <p:nvSpPr>
          <p:cNvPr id="4" name="Title 3"/>
          <p:cNvSpPr>
            <a:spLocks noGrp="1"/>
          </p:cNvSpPr>
          <p:nvPr>
            <p:ph type="title"/>
          </p:nvPr>
        </p:nvSpPr>
        <p:spPr>
          <a:xfrm>
            <a:off x="309496" y="0"/>
            <a:ext cx="7886700" cy="1325563"/>
          </a:xfrm>
        </p:spPr>
        <p:txBody>
          <a:bodyPr/>
          <a:lstStyle/>
          <a:p>
            <a:r>
              <a:rPr lang="en-US" dirty="0" smtClean="0"/>
              <a:t>Results - Color</a:t>
            </a:r>
            <a:endParaRPr lang="en-US" dirty="0"/>
          </a:p>
        </p:txBody>
      </p:sp>
    </p:spTree>
    <p:extLst>
      <p:ext uri="{BB962C8B-B14F-4D97-AF65-F5344CB8AC3E}">
        <p14:creationId xmlns:p14="http://schemas.microsoft.com/office/powerpoint/2010/main" val="372565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334" y="0"/>
            <a:ext cx="7886700" cy="1325563"/>
          </a:xfrm>
        </p:spPr>
        <p:txBody>
          <a:bodyPr/>
          <a:lstStyle/>
          <a:p>
            <a:r>
              <a:rPr lang="en-US" dirty="0" smtClean="0"/>
              <a:t>Results – Structure Material  </a:t>
            </a:r>
            <a:endParaRPr lang="en-US" dirty="0"/>
          </a:p>
        </p:txBody>
      </p:sp>
      <p:pic>
        <p:nvPicPr>
          <p:cNvPr id="4" name="Content Placeholder 3"/>
          <p:cNvPicPr>
            <a:picLocks noGrp="1" noChangeAspect="1"/>
          </p:cNvPicPr>
          <p:nvPr>
            <p:ph idx="1"/>
          </p:nvPr>
        </p:nvPicPr>
        <p:blipFill>
          <a:blip r:embed="rId3" cstate="print"/>
          <a:stretch>
            <a:fillRect/>
          </a:stretch>
        </p:blipFill>
        <p:spPr>
          <a:xfrm>
            <a:off x="829090" y="914400"/>
            <a:ext cx="7355187" cy="5782883"/>
          </a:xfrm>
          <a:prstGeom prst="rect">
            <a:avLst/>
          </a:prstGeom>
        </p:spPr>
      </p:pic>
    </p:spTree>
    <p:extLst>
      <p:ext uri="{BB962C8B-B14F-4D97-AF65-F5344CB8AC3E}">
        <p14:creationId xmlns:p14="http://schemas.microsoft.com/office/powerpoint/2010/main" val="2532227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71" y="0"/>
            <a:ext cx="7886700" cy="1325563"/>
          </a:xfrm>
        </p:spPr>
        <p:txBody>
          <a:bodyPr/>
          <a:lstStyle/>
          <a:p>
            <a:r>
              <a:rPr lang="en-US" dirty="0" smtClean="0"/>
              <a:t>Results - Aspect </a:t>
            </a:r>
            <a:endParaRPr lang="en-US" dirty="0"/>
          </a:p>
        </p:txBody>
      </p:sp>
      <p:pic>
        <p:nvPicPr>
          <p:cNvPr id="9" name="Content Placeholder 8"/>
          <p:cNvPicPr>
            <a:picLocks noGrp="1" noChangeAspect="1"/>
          </p:cNvPicPr>
          <p:nvPr>
            <p:ph idx="1"/>
          </p:nvPr>
        </p:nvPicPr>
        <p:blipFill>
          <a:blip r:embed="rId3" cstate="print"/>
          <a:stretch>
            <a:fillRect/>
          </a:stretch>
        </p:blipFill>
        <p:spPr>
          <a:xfrm>
            <a:off x="638068" y="989748"/>
            <a:ext cx="8056753" cy="5782110"/>
          </a:xfrm>
          <a:prstGeom prst="rect">
            <a:avLst/>
          </a:prstGeom>
        </p:spPr>
      </p:pic>
    </p:spTree>
    <p:extLst>
      <p:ext uri="{BB962C8B-B14F-4D97-AF65-F5344CB8AC3E}">
        <p14:creationId xmlns:p14="http://schemas.microsoft.com/office/powerpoint/2010/main" val="572284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99" y="0"/>
            <a:ext cx="7886700" cy="1325563"/>
          </a:xfrm>
        </p:spPr>
        <p:txBody>
          <a:bodyPr/>
          <a:lstStyle/>
          <a:p>
            <a:r>
              <a:rPr lang="en-US" dirty="0" smtClean="0"/>
              <a:t>Results - Landscape</a:t>
            </a:r>
            <a:endParaRPr lang="en-US" dirty="0"/>
          </a:p>
        </p:txBody>
      </p:sp>
      <p:pic>
        <p:nvPicPr>
          <p:cNvPr id="5" name="Content Placeholder 4"/>
          <p:cNvPicPr>
            <a:picLocks noGrp="1" noChangeAspect="1"/>
          </p:cNvPicPr>
          <p:nvPr>
            <p:ph idx="1"/>
          </p:nvPr>
        </p:nvPicPr>
        <p:blipFill>
          <a:blip r:embed="rId3" cstate="print"/>
          <a:stretch>
            <a:fillRect/>
          </a:stretch>
        </p:blipFill>
        <p:spPr>
          <a:xfrm>
            <a:off x="639750" y="993896"/>
            <a:ext cx="7878608" cy="5674643"/>
          </a:xfrm>
          <a:prstGeom prst="rect">
            <a:avLst/>
          </a:prstGeom>
        </p:spPr>
      </p:pic>
    </p:spTree>
    <p:extLst>
      <p:ext uri="{BB962C8B-B14F-4D97-AF65-F5344CB8AC3E}">
        <p14:creationId xmlns:p14="http://schemas.microsoft.com/office/powerpoint/2010/main" val="4266995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71" y="-132179"/>
            <a:ext cx="7886700" cy="1325563"/>
          </a:xfrm>
        </p:spPr>
        <p:txBody>
          <a:bodyPr/>
          <a:lstStyle/>
          <a:p>
            <a:r>
              <a:rPr lang="en-US" dirty="0" smtClean="0"/>
              <a:t>Results – Peak Activity</a:t>
            </a:r>
            <a:endParaRPr lang="en-US" dirty="0"/>
          </a:p>
        </p:txBody>
      </p:sp>
      <p:pic>
        <p:nvPicPr>
          <p:cNvPr id="4" name="Content Placeholder 3"/>
          <p:cNvPicPr>
            <a:picLocks noGrp="1" noChangeAspect="1"/>
          </p:cNvPicPr>
          <p:nvPr>
            <p:ph idx="1"/>
          </p:nvPr>
        </p:nvPicPr>
        <p:blipFill>
          <a:blip r:embed="rId3" cstate="print"/>
          <a:stretch>
            <a:fillRect/>
          </a:stretch>
        </p:blipFill>
        <p:spPr>
          <a:xfrm>
            <a:off x="845054" y="910803"/>
            <a:ext cx="7641219" cy="5715338"/>
          </a:xfrm>
          <a:prstGeom prst="rect">
            <a:avLst/>
          </a:prstGeom>
        </p:spPr>
      </p:pic>
    </p:spTree>
    <p:extLst>
      <p:ext uri="{BB962C8B-B14F-4D97-AF65-F5344CB8AC3E}">
        <p14:creationId xmlns:p14="http://schemas.microsoft.com/office/powerpoint/2010/main" val="4252914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2013 only</a:t>
            </a:r>
          </a:p>
          <a:p>
            <a:r>
              <a:rPr lang="en-US" dirty="0" smtClean="0"/>
              <a:t>Structure color: brown</a:t>
            </a:r>
          </a:p>
          <a:p>
            <a:r>
              <a:rPr lang="en-US" dirty="0" smtClean="0"/>
              <a:t>Exterior structure material: wood, stone</a:t>
            </a:r>
          </a:p>
          <a:p>
            <a:r>
              <a:rPr lang="en-US" dirty="0" smtClean="0"/>
              <a:t>Landscape type: rural</a:t>
            </a:r>
          </a:p>
          <a:p>
            <a:r>
              <a:rPr lang="en-US" dirty="0"/>
              <a:t>Peak </a:t>
            </a:r>
            <a:r>
              <a:rPr lang="en-US" dirty="0" smtClean="0"/>
              <a:t>date: </a:t>
            </a:r>
            <a:r>
              <a:rPr lang="en-US" dirty="0"/>
              <a:t>October 1, 2013</a:t>
            </a:r>
          </a:p>
          <a:p>
            <a:endParaRPr lang="en-US" dirty="0"/>
          </a:p>
        </p:txBody>
      </p:sp>
      <p:pic>
        <p:nvPicPr>
          <p:cNvPr id="4" name="Picture 3"/>
          <p:cNvPicPr>
            <a:picLocks noChangeAspect="1"/>
          </p:cNvPicPr>
          <p:nvPr/>
        </p:nvPicPr>
        <p:blipFill>
          <a:blip r:embed="rId3" cstate="print"/>
          <a:stretch>
            <a:fillRect/>
          </a:stretch>
        </p:blipFill>
        <p:spPr>
          <a:xfrm>
            <a:off x="6555253" y="400607"/>
            <a:ext cx="1193084" cy="1290082"/>
          </a:xfrm>
          <a:prstGeom prst="rect">
            <a:avLst/>
          </a:prstGeom>
        </p:spPr>
      </p:pic>
      <p:pic>
        <p:nvPicPr>
          <p:cNvPr id="5" name="Picture 4"/>
          <p:cNvPicPr>
            <a:picLocks noChangeAspect="1"/>
          </p:cNvPicPr>
          <p:nvPr/>
        </p:nvPicPr>
        <p:blipFill>
          <a:blip r:embed="rId4"/>
          <a:stretch>
            <a:fillRect/>
          </a:stretch>
        </p:blipFill>
        <p:spPr>
          <a:xfrm>
            <a:off x="5148012" y="3898232"/>
            <a:ext cx="3874595" cy="2625641"/>
          </a:xfrm>
          <a:prstGeom prst="rect">
            <a:avLst/>
          </a:prstGeom>
        </p:spPr>
      </p:pic>
      <p:pic>
        <p:nvPicPr>
          <p:cNvPr id="6" name="Picture 5"/>
          <p:cNvPicPr>
            <a:picLocks noChangeAspect="1"/>
          </p:cNvPicPr>
          <p:nvPr/>
        </p:nvPicPr>
        <p:blipFill>
          <a:blip r:embed="rId5"/>
          <a:stretch>
            <a:fillRect/>
          </a:stretch>
        </p:blipFill>
        <p:spPr>
          <a:xfrm>
            <a:off x="3499138" y="5374105"/>
            <a:ext cx="1437210" cy="1149768"/>
          </a:xfrm>
          <a:prstGeom prst="rect">
            <a:avLst/>
          </a:prstGeom>
        </p:spPr>
      </p:pic>
      <p:pic>
        <p:nvPicPr>
          <p:cNvPr id="7" name="Picture 6"/>
          <p:cNvPicPr>
            <a:picLocks noChangeAspect="1"/>
          </p:cNvPicPr>
          <p:nvPr/>
        </p:nvPicPr>
        <p:blipFill>
          <a:blip r:embed="rId6"/>
          <a:stretch>
            <a:fillRect/>
          </a:stretch>
        </p:blipFill>
        <p:spPr>
          <a:xfrm>
            <a:off x="2168941" y="5374105"/>
            <a:ext cx="1438781" cy="1146147"/>
          </a:xfrm>
          <a:prstGeom prst="rect">
            <a:avLst/>
          </a:prstGeom>
        </p:spPr>
      </p:pic>
      <p:pic>
        <p:nvPicPr>
          <p:cNvPr id="8" name="Picture 7"/>
          <p:cNvPicPr>
            <a:picLocks noChangeAspect="1"/>
          </p:cNvPicPr>
          <p:nvPr/>
        </p:nvPicPr>
        <p:blipFill>
          <a:blip r:embed="rId6"/>
          <a:stretch>
            <a:fillRect/>
          </a:stretch>
        </p:blipFill>
        <p:spPr>
          <a:xfrm>
            <a:off x="942293" y="5374105"/>
            <a:ext cx="1438781" cy="1146147"/>
          </a:xfrm>
          <a:prstGeom prst="rect">
            <a:avLst/>
          </a:prstGeom>
        </p:spPr>
      </p:pic>
    </p:spTree>
    <p:extLst>
      <p:ext uri="{BB962C8B-B14F-4D97-AF65-F5344CB8AC3E}">
        <p14:creationId xmlns:p14="http://schemas.microsoft.com/office/powerpoint/2010/main" val="3956848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Risk factors can be considered (color, material, aspect, landscape, date) </a:t>
            </a:r>
          </a:p>
          <a:p>
            <a:r>
              <a:rPr lang="en-US" dirty="0"/>
              <a:t>2014 </a:t>
            </a:r>
            <a:r>
              <a:rPr lang="en-US" dirty="0" err="1"/>
              <a:t>CitSci</a:t>
            </a:r>
            <a:r>
              <a:rPr lang="en-US" dirty="0"/>
              <a:t> </a:t>
            </a:r>
            <a:r>
              <a:rPr lang="en-US" dirty="0" smtClean="0"/>
              <a:t>Project in progress</a:t>
            </a:r>
            <a:endParaRPr lang="en-US" dirty="0"/>
          </a:p>
          <a:p>
            <a:r>
              <a:rPr lang="en-US" dirty="0"/>
              <a:t>Peer-review journal article will be developed with data from 2013 and </a:t>
            </a:r>
            <a:r>
              <a:rPr lang="en-US" dirty="0" smtClean="0"/>
              <a:t>2014</a:t>
            </a:r>
            <a:endParaRPr lang="en-US" dirty="0"/>
          </a:p>
        </p:txBody>
      </p:sp>
      <p:pic>
        <p:nvPicPr>
          <p:cNvPr id="4" name="Picture 3"/>
          <p:cNvPicPr>
            <a:picLocks noChangeAspect="1"/>
          </p:cNvPicPr>
          <p:nvPr/>
        </p:nvPicPr>
        <p:blipFill>
          <a:blip r:embed="rId3" cstate="print"/>
          <a:stretch>
            <a:fillRect/>
          </a:stretch>
        </p:blipFill>
        <p:spPr>
          <a:xfrm>
            <a:off x="6555253" y="400607"/>
            <a:ext cx="1193084" cy="1290082"/>
          </a:xfrm>
          <a:prstGeom prst="rect">
            <a:avLst/>
          </a:prstGeom>
        </p:spPr>
      </p:pic>
      <p:pic>
        <p:nvPicPr>
          <p:cNvPr id="6" name="Picture 5"/>
          <p:cNvPicPr>
            <a:picLocks noChangeAspect="1"/>
          </p:cNvPicPr>
          <p:nvPr/>
        </p:nvPicPr>
        <p:blipFill>
          <a:blip r:embed="rId4"/>
          <a:stretch>
            <a:fillRect/>
          </a:stretch>
        </p:blipFill>
        <p:spPr>
          <a:xfrm>
            <a:off x="6082966" y="4915652"/>
            <a:ext cx="2619375" cy="1743075"/>
          </a:xfrm>
          <a:prstGeom prst="rect">
            <a:avLst/>
          </a:prstGeom>
        </p:spPr>
      </p:pic>
      <p:pic>
        <p:nvPicPr>
          <p:cNvPr id="8" name="Picture 7"/>
          <p:cNvPicPr>
            <a:picLocks noChangeAspect="1"/>
          </p:cNvPicPr>
          <p:nvPr/>
        </p:nvPicPr>
        <p:blipFill>
          <a:blip r:embed="rId5"/>
          <a:stretch>
            <a:fillRect/>
          </a:stretch>
        </p:blipFill>
        <p:spPr>
          <a:xfrm>
            <a:off x="922671" y="4125077"/>
            <a:ext cx="2247900" cy="2533650"/>
          </a:xfrm>
          <a:prstGeom prst="rect">
            <a:avLst/>
          </a:prstGeom>
        </p:spPr>
      </p:pic>
      <p:pic>
        <p:nvPicPr>
          <p:cNvPr id="9" name="Picture 8"/>
          <p:cNvPicPr>
            <a:picLocks noChangeAspect="1"/>
          </p:cNvPicPr>
          <p:nvPr/>
        </p:nvPicPr>
        <p:blipFill>
          <a:blip r:embed="rId6"/>
          <a:stretch>
            <a:fillRect/>
          </a:stretch>
        </p:blipFill>
        <p:spPr>
          <a:xfrm>
            <a:off x="3786062" y="4125077"/>
            <a:ext cx="1708234" cy="2391527"/>
          </a:xfrm>
          <a:prstGeom prst="rect">
            <a:avLst/>
          </a:prstGeom>
        </p:spPr>
      </p:pic>
    </p:spTree>
    <p:extLst>
      <p:ext uri="{BB962C8B-B14F-4D97-AF65-F5344CB8AC3E}">
        <p14:creationId xmlns:p14="http://schemas.microsoft.com/office/powerpoint/2010/main" val="3472583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35" y="0"/>
            <a:ext cx="7886700" cy="1325563"/>
          </a:xfrm>
        </p:spPr>
        <p:txBody>
          <a:bodyPr/>
          <a:lstStyle/>
          <a:p>
            <a:r>
              <a:rPr lang="en-US" dirty="0" smtClean="0"/>
              <a:t>Acknowledgements</a:t>
            </a:r>
            <a:endParaRPr lang="en-US" dirty="0"/>
          </a:p>
        </p:txBody>
      </p:sp>
      <p:sp>
        <p:nvSpPr>
          <p:cNvPr id="3" name="Content Placeholder 2"/>
          <p:cNvSpPr>
            <a:spLocks noGrp="1"/>
          </p:cNvSpPr>
          <p:nvPr>
            <p:ph idx="1"/>
          </p:nvPr>
        </p:nvSpPr>
        <p:spPr>
          <a:xfrm>
            <a:off x="628650" y="1090863"/>
            <a:ext cx="8162424" cy="5086101"/>
          </a:xfrm>
        </p:spPr>
        <p:txBody>
          <a:bodyPr>
            <a:normAutofit fontScale="92500" lnSpcReduction="20000"/>
          </a:bodyPr>
          <a:lstStyle/>
          <a:p>
            <a:pPr marL="0" indent="0">
              <a:buNone/>
            </a:pPr>
            <a:r>
              <a:rPr lang="en-US" sz="2000" b="1" dirty="0" smtClean="0"/>
              <a:t>This project was supported by: </a:t>
            </a:r>
          </a:p>
          <a:p>
            <a:pPr marL="0" indent="0">
              <a:lnSpc>
                <a:spcPct val="100000"/>
              </a:lnSpc>
              <a:buNone/>
            </a:pPr>
            <a:r>
              <a:rPr lang="en-US" sz="2000" dirty="0" smtClean="0"/>
              <a:t>USDA NIFA OREI Grant # 2012-51300-20097  </a:t>
            </a:r>
            <a:r>
              <a:rPr lang="en-US" sz="1800" i="1" dirty="0" smtClean="0"/>
              <a:t>Whole Farm Organic Management of BMSB and Endemic </a:t>
            </a:r>
            <a:r>
              <a:rPr lang="en-US" sz="1800" i="1" dirty="0" err="1" smtClean="0"/>
              <a:t>Pentatomids</a:t>
            </a:r>
            <a:r>
              <a:rPr lang="en-US" sz="1800" i="1" dirty="0" smtClean="0"/>
              <a:t> through Behavior-Bases Habitat Manipulation </a:t>
            </a:r>
          </a:p>
          <a:p>
            <a:pPr marL="0" indent="0">
              <a:buNone/>
            </a:pPr>
            <a:r>
              <a:rPr lang="en-US" sz="2000" dirty="0" smtClean="0"/>
              <a:t>USDA-NIFA </a:t>
            </a:r>
            <a:r>
              <a:rPr lang="en-US" sz="2000" dirty="0"/>
              <a:t>SCRI </a:t>
            </a:r>
            <a:r>
              <a:rPr lang="en-US" sz="2000" dirty="0" smtClean="0"/>
              <a:t>Grant # 2011-51181-30937  </a:t>
            </a:r>
            <a:r>
              <a:rPr lang="en-US" sz="1800" i="1" dirty="0" smtClean="0"/>
              <a:t>Biology, Ecology, and Management of Brown </a:t>
            </a:r>
            <a:r>
              <a:rPr lang="en-US" sz="1800" i="1" dirty="0" err="1" smtClean="0"/>
              <a:t>Marmorated</a:t>
            </a:r>
            <a:r>
              <a:rPr lang="en-US" sz="1800" i="1" dirty="0" smtClean="0"/>
              <a:t> Stink Bug in Orchard Crops, Small Fruit, Grapes, Vegetables and Ornamentals</a:t>
            </a:r>
          </a:p>
          <a:p>
            <a:pPr marL="0" indent="0">
              <a:buNone/>
            </a:pPr>
            <a:endParaRPr lang="en-US" sz="1800" i="1" dirty="0" smtClean="0"/>
          </a:p>
          <a:p>
            <a:pPr marL="0" indent="0">
              <a:buNone/>
            </a:pPr>
            <a:r>
              <a:rPr lang="en-US" sz="2000" b="1" dirty="0" smtClean="0"/>
              <a:t>Committee Members:</a:t>
            </a:r>
          </a:p>
          <a:p>
            <a:pPr marL="0" indent="0">
              <a:buNone/>
            </a:pPr>
            <a:r>
              <a:rPr lang="en-US" sz="2000" b="1" dirty="0" smtClean="0"/>
              <a:t>Tracy C. </a:t>
            </a:r>
            <a:r>
              <a:rPr lang="en-US" sz="2000" b="1" dirty="0" err="1" smtClean="0"/>
              <a:t>Leskey</a:t>
            </a:r>
            <a:r>
              <a:rPr lang="en-US" sz="2000" dirty="0" smtClean="0"/>
              <a:t>, USDA-ARS, Appalachian Fruit Research Station</a:t>
            </a:r>
          </a:p>
          <a:p>
            <a:pPr marL="0" indent="0">
              <a:buNone/>
            </a:pPr>
            <a:r>
              <a:rPr lang="en-US" sz="2000" b="1" dirty="0" smtClean="0"/>
              <a:t>J. Christopher Bergh</a:t>
            </a:r>
            <a:r>
              <a:rPr lang="en-US" sz="2000" dirty="0"/>
              <a:t>, </a:t>
            </a:r>
            <a:r>
              <a:rPr lang="en-US" sz="2000" dirty="0" smtClean="0"/>
              <a:t>Virginia </a:t>
            </a:r>
            <a:r>
              <a:rPr lang="en-US" sz="2000" dirty="0"/>
              <a:t>Tech-VAES Agricultural Research and Extension </a:t>
            </a:r>
            <a:r>
              <a:rPr lang="en-US" sz="2000" dirty="0" smtClean="0"/>
              <a:t>Center</a:t>
            </a:r>
          </a:p>
          <a:p>
            <a:pPr marL="0" indent="0">
              <a:buNone/>
            </a:pPr>
            <a:r>
              <a:rPr lang="en-US" sz="2000" b="1" dirty="0" smtClean="0"/>
              <a:t>Doug Pfeiffer</a:t>
            </a:r>
            <a:r>
              <a:rPr lang="en-US" sz="2000" dirty="0" smtClean="0"/>
              <a:t>, Virginia Tech-College of Agriculture and Life Sciences</a:t>
            </a:r>
          </a:p>
          <a:p>
            <a:pPr marL="0" indent="0">
              <a:buNone/>
            </a:pPr>
            <a:endParaRPr lang="en-US" sz="2000" b="1" dirty="0" smtClean="0"/>
          </a:p>
          <a:p>
            <a:pPr marL="0" indent="0">
              <a:buNone/>
            </a:pPr>
            <a:r>
              <a:rPr lang="en-US" sz="2000" b="1" dirty="0" smtClean="0"/>
              <a:t>Statistics and Technical Assistance</a:t>
            </a:r>
            <a:r>
              <a:rPr lang="en-US" sz="2000" b="1" dirty="0"/>
              <a:t>:</a:t>
            </a:r>
            <a:endParaRPr lang="en-US" sz="2000" b="1" dirty="0" smtClean="0"/>
          </a:p>
          <a:p>
            <a:pPr marL="0" indent="0">
              <a:buNone/>
            </a:pPr>
            <a:r>
              <a:rPr lang="en-US" sz="2000" b="1" dirty="0" smtClean="0"/>
              <a:t>Rob Morrison</a:t>
            </a:r>
            <a:r>
              <a:rPr lang="en-US" sz="2000" dirty="0" smtClean="0"/>
              <a:t>, USDA-ARS, Appalachian Fruit Research Station</a:t>
            </a:r>
          </a:p>
          <a:p>
            <a:pPr marL="0" indent="0">
              <a:buNone/>
            </a:pPr>
            <a:r>
              <a:rPr lang="en-US" sz="2000" b="1" dirty="0" smtClean="0"/>
              <a:t>Doo-</a:t>
            </a:r>
            <a:r>
              <a:rPr lang="en-US" sz="2000" b="1" dirty="0" err="1" smtClean="0"/>
              <a:t>Hyung</a:t>
            </a:r>
            <a:r>
              <a:rPr lang="en-US" sz="2000" b="1" dirty="0"/>
              <a:t> Lee</a:t>
            </a:r>
            <a:r>
              <a:rPr lang="en-US" sz="2000" dirty="0"/>
              <a:t>, </a:t>
            </a:r>
            <a:r>
              <a:rPr lang="en-US" sz="2000" dirty="0" err="1" smtClean="0"/>
              <a:t>Gachon</a:t>
            </a:r>
            <a:r>
              <a:rPr lang="en-US" sz="2000" dirty="0" smtClean="0"/>
              <a:t> </a:t>
            </a:r>
            <a:r>
              <a:rPr lang="en-US" sz="2000" dirty="0"/>
              <a:t>University</a:t>
            </a:r>
            <a:endParaRPr lang="en-US" sz="20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7479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Background</a:t>
            </a:r>
            <a:endParaRPr lang="en-US" sz="3600" b="1" dirty="0"/>
          </a:p>
        </p:txBody>
      </p:sp>
      <p:pic>
        <p:nvPicPr>
          <p:cNvPr id="5" name="Picture 4"/>
          <p:cNvPicPr>
            <a:picLocks noChangeAspect="1"/>
          </p:cNvPicPr>
          <p:nvPr/>
        </p:nvPicPr>
        <p:blipFill>
          <a:blip r:embed="rId3" cstate="print"/>
          <a:stretch>
            <a:fillRect/>
          </a:stretch>
        </p:blipFill>
        <p:spPr>
          <a:xfrm>
            <a:off x="6555253" y="400607"/>
            <a:ext cx="1193084" cy="1290082"/>
          </a:xfrm>
          <a:prstGeom prst="rect">
            <a:avLst/>
          </a:prstGeom>
        </p:spPr>
      </p:pic>
      <p:pic>
        <p:nvPicPr>
          <p:cNvPr id="6" name="Picture 5"/>
          <p:cNvPicPr>
            <a:picLocks noChangeAspect="1"/>
          </p:cNvPicPr>
          <p:nvPr/>
        </p:nvPicPr>
        <p:blipFill>
          <a:blip r:embed="rId4" cstate="print"/>
          <a:stretch>
            <a:fillRect/>
          </a:stretch>
        </p:blipFill>
        <p:spPr>
          <a:xfrm>
            <a:off x="5972128" y="3513221"/>
            <a:ext cx="3171872" cy="3171872"/>
          </a:xfrm>
          <a:prstGeom prst="rect">
            <a:avLst/>
          </a:prstGeom>
        </p:spPr>
      </p:pic>
      <p:sp>
        <p:nvSpPr>
          <p:cNvPr id="3" name="Content Placeholder 2"/>
          <p:cNvSpPr>
            <a:spLocks noGrp="1"/>
          </p:cNvSpPr>
          <p:nvPr>
            <p:ph idx="1"/>
          </p:nvPr>
        </p:nvSpPr>
        <p:spPr>
          <a:xfrm>
            <a:off x="628650" y="1337552"/>
            <a:ext cx="7886700" cy="4351338"/>
          </a:xfrm>
        </p:spPr>
        <p:txBody>
          <a:bodyPr/>
          <a:lstStyle/>
          <a:p>
            <a:r>
              <a:rPr lang="en-US" dirty="0">
                <a:ea typeface="Calibri" panose="020F0502020204030204" pitchFamily="34" charset="0"/>
                <a:cs typeface="Times New Roman" panose="02020603050405020304" pitchFamily="18" charset="0"/>
              </a:rPr>
              <a:t>Brown </a:t>
            </a:r>
            <a:r>
              <a:rPr lang="en-US" dirty="0" err="1">
                <a:ea typeface="Calibri" panose="020F0502020204030204" pitchFamily="34" charset="0"/>
                <a:cs typeface="Times New Roman" panose="02020603050405020304" pitchFamily="18" charset="0"/>
              </a:rPr>
              <a:t>marmorated</a:t>
            </a:r>
            <a:r>
              <a:rPr lang="en-US" dirty="0">
                <a:ea typeface="Calibri" panose="020F0502020204030204" pitchFamily="34" charset="0"/>
                <a:cs typeface="Times New Roman" panose="02020603050405020304" pitchFamily="18" charset="0"/>
              </a:rPr>
              <a:t> stink bug (BMSB), </a:t>
            </a:r>
            <a:r>
              <a:rPr lang="en-US" i="1" dirty="0" err="1">
                <a:ea typeface="Calibri" panose="020F0502020204030204" pitchFamily="34" charset="0"/>
                <a:cs typeface="Times New Roman" panose="02020603050405020304" pitchFamily="18" charset="0"/>
              </a:rPr>
              <a:t>Halyomorpha</a:t>
            </a:r>
            <a:r>
              <a:rPr lang="en-US" i="1" dirty="0">
                <a:ea typeface="Calibri" panose="020F0502020204030204" pitchFamily="34" charset="0"/>
                <a:cs typeface="Times New Roman" panose="02020603050405020304" pitchFamily="18" charset="0"/>
              </a:rPr>
              <a:t> </a:t>
            </a:r>
            <a:r>
              <a:rPr lang="en-US" i="1" dirty="0" err="1">
                <a:ea typeface="Calibri" panose="020F0502020204030204" pitchFamily="34" charset="0"/>
                <a:cs typeface="Times New Roman" panose="02020603050405020304" pitchFamily="18" charset="0"/>
              </a:rPr>
              <a:t>halys</a:t>
            </a:r>
            <a:r>
              <a:rPr lang="en-US" dirty="0">
                <a:ea typeface="Calibri" panose="020F0502020204030204" pitchFamily="34" charset="0"/>
                <a:cs typeface="Times New Roman" panose="02020603050405020304" pitchFamily="18" charset="0"/>
              </a:rPr>
              <a:t> (</a:t>
            </a:r>
            <a:r>
              <a:rPr lang="en-US" dirty="0" err="1" smtClean="0">
                <a:ea typeface="Calibri" panose="020F0502020204030204" pitchFamily="34" charset="0"/>
                <a:cs typeface="Times New Roman" panose="02020603050405020304" pitchFamily="18" charset="0"/>
              </a:rPr>
              <a:t>Stål</a:t>
            </a:r>
            <a:r>
              <a:rPr lang="en-US" dirty="0" smtClean="0">
                <a:ea typeface="Calibri" panose="020F0502020204030204" pitchFamily="34" charset="0"/>
                <a:cs typeface="Times New Roman" panose="02020603050405020304" pitchFamily="18" charset="0"/>
              </a:rPr>
              <a:t>)</a:t>
            </a:r>
          </a:p>
          <a:p>
            <a:pPr lvl="1"/>
            <a:r>
              <a:rPr lang="en-US" dirty="0" smtClean="0">
                <a:ea typeface="Calibri" panose="020F0502020204030204" pitchFamily="34" charset="0"/>
                <a:cs typeface="Times New Roman" panose="02020603050405020304" pitchFamily="18" charset="0"/>
              </a:rPr>
              <a:t>caused </a:t>
            </a:r>
            <a:r>
              <a:rPr lang="en-US" dirty="0">
                <a:ea typeface="Calibri" panose="020F0502020204030204" pitchFamily="34" charset="0"/>
                <a:cs typeface="Times New Roman" panose="02020603050405020304" pitchFamily="18" charset="0"/>
              </a:rPr>
              <a:t>severe agricultural crop </a:t>
            </a:r>
            <a:r>
              <a:rPr lang="en-US" dirty="0" smtClean="0">
                <a:ea typeface="Calibri" panose="020F0502020204030204" pitchFamily="34" charset="0"/>
                <a:cs typeface="Times New Roman" panose="02020603050405020304" pitchFamily="18" charset="0"/>
              </a:rPr>
              <a:t>losses </a:t>
            </a:r>
          </a:p>
          <a:p>
            <a:pPr lvl="1"/>
            <a:r>
              <a:rPr lang="en-US" dirty="0" smtClean="0">
                <a:ea typeface="Calibri" panose="020F0502020204030204" pitchFamily="34" charset="0"/>
                <a:cs typeface="Times New Roman" panose="02020603050405020304" pitchFamily="18" charset="0"/>
              </a:rPr>
              <a:t>become </a:t>
            </a:r>
            <a:r>
              <a:rPr lang="en-US" dirty="0">
                <a:ea typeface="Calibri" panose="020F0502020204030204" pitchFamily="34" charset="0"/>
                <a:cs typeface="Times New Roman" panose="02020603050405020304" pitchFamily="18" charset="0"/>
              </a:rPr>
              <a:t>a significant nuisance pest in parts of the </a:t>
            </a:r>
            <a:r>
              <a:rPr lang="en-US" dirty="0" smtClean="0">
                <a:ea typeface="Calibri" panose="020F0502020204030204" pitchFamily="34" charset="0"/>
                <a:cs typeface="Times New Roman" panose="02020603050405020304" pitchFamily="18" charset="0"/>
              </a:rPr>
              <a:t>US</a:t>
            </a:r>
          </a:p>
          <a:p>
            <a:r>
              <a:rPr lang="en-US" dirty="0" smtClean="0">
                <a:ea typeface="Calibri" panose="020F0502020204030204" pitchFamily="34" charset="0"/>
                <a:cs typeface="Times New Roman" panose="02020603050405020304" pitchFamily="18" charset="0"/>
              </a:rPr>
              <a:t>Two </a:t>
            </a:r>
            <a:r>
              <a:rPr lang="en-US" dirty="0">
                <a:ea typeface="Calibri" panose="020F0502020204030204" pitchFamily="34" charset="0"/>
                <a:cs typeface="Times New Roman" panose="02020603050405020304" pitchFamily="18" charset="0"/>
              </a:rPr>
              <a:t>key events occur during </a:t>
            </a:r>
            <a:r>
              <a:rPr lang="en-US" dirty="0" smtClean="0">
                <a:ea typeface="Calibri" panose="020F0502020204030204" pitchFamily="34" charset="0"/>
                <a:cs typeface="Times New Roman" panose="02020603050405020304" pitchFamily="18" charset="0"/>
              </a:rPr>
              <a:t>the process of overwintering site selection: </a:t>
            </a:r>
          </a:p>
          <a:p>
            <a:pPr marL="914400" lvl="1" indent="-457200">
              <a:buAutoNum type="arabicParenR"/>
            </a:pPr>
            <a:r>
              <a:rPr lang="en-US" dirty="0" smtClean="0">
                <a:ea typeface="Calibri" panose="020F0502020204030204" pitchFamily="34" charset="0"/>
                <a:cs typeface="Times New Roman" panose="02020603050405020304" pitchFamily="18" charset="0"/>
              </a:rPr>
              <a:t>dispersal </a:t>
            </a:r>
            <a:r>
              <a:rPr lang="en-US" dirty="0">
                <a:ea typeface="Calibri" panose="020F0502020204030204" pitchFamily="34" charset="0"/>
                <a:cs typeface="Times New Roman" panose="02020603050405020304" pitchFamily="18" charset="0"/>
              </a:rPr>
              <a:t>to the </a:t>
            </a:r>
            <a:r>
              <a:rPr lang="en-US" dirty="0" smtClean="0">
                <a:ea typeface="Calibri" panose="020F0502020204030204" pitchFamily="34" charset="0"/>
                <a:cs typeface="Times New Roman" panose="02020603050405020304" pitchFamily="18" charset="0"/>
              </a:rPr>
              <a:t>structure</a:t>
            </a:r>
          </a:p>
          <a:p>
            <a:pPr marL="914400" lvl="1" indent="-457200">
              <a:buAutoNum type="arabicParenR"/>
            </a:pPr>
            <a:r>
              <a:rPr lang="en-US" dirty="0" smtClean="0">
                <a:ea typeface="Calibri" panose="020F0502020204030204" pitchFamily="34" charset="0"/>
                <a:cs typeface="Times New Roman" panose="02020603050405020304" pitchFamily="18" charset="0"/>
              </a:rPr>
              <a:t>settling </a:t>
            </a:r>
            <a:r>
              <a:rPr lang="en-US" dirty="0">
                <a:ea typeface="Calibri" panose="020F0502020204030204" pitchFamily="34" charset="0"/>
                <a:cs typeface="Times New Roman" panose="02020603050405020304" pitchFamily="18" charset="0"/>
              </a:rPr>
              <a:t>within the </a:t>
            </a:r>
            <a:r>
              <a:rPr lang="en-US" dirty="0" smtClean="0">
                <a:ea typeface="Calibri" panose="020F0502020204030204" pitchFamily="34" charset="0"/>
                <a:cs typeface="Times New Roman" panose="02020603050405020304" pitchFamily="18" charset="0"/>
              </a:rPr>
              <a:t>structure </a:t>
            </a:r>
            <a:endParaRPr lang="en-US" dirty="0">
              <a:ea typeface="Calibri" panose="020F0502020204030204" pitchFamily="34" charset="0"/>
              <a:cs typeface="Times New Roman" panose="02020603050405020304" pitchFamily="18" charset="0"/>
            </a:endParaRPr>
          </a:p>
          <a:p>
            <a:pPr marL="457200" lvl="1" indent="0">
              <a:buNone/>
            </a:pPr>
            <a:r>
              <a:rPr lang="en-US" sz="2000" dirty="0" smtClean="0">
                <a:ea typeface="Calibri" panose="020F0502020204030204" pitchFamily="34" charset="0"/>
                <a:cs typeface="Times New Roman" panose="02020603050405020304" pitchFamily="18" charset="0"/>
              </a:rPr>
              <a:t>        (</a:t>
            </a:r>
            <a:r>
              <a:rPr lang="en-US" sz="2000" dirty="0" err="1" smtClean="0">
                <a:ea typeface="Calibri" panose="020F0502020204030204" pitchFamily="34" charset="0"/>
                <a:cs typeface="Times New Roman" panose="02020603050405020304" pitchFamily="18" charset="0"/>
              </a:rPr>
              <a:t>Inkley</a:t>
            </a:r>
            <a:r>
              <a:rPr lang="en-US" sz="2000" dirty="0" smtClean="0">
                <a:ea typeface="Calibri" panose="020F0502020204030204" pitchFamily="34" charset="0"/>
                <a:cs typeface="Times New Roman" panose="02020603050405020304" pitchFamily="18" charset="0"/>
              </a:rPr>
              <a:t>, 2012)</a:t>
            </a:r>
            <a:endParaRPr lang="en-US" sz="2000" dirty="0" smtClean="0"/>
          </a:p>
          <a:p>
            <a:pPr marL="457200" lvl="1" indent="0">
              <a:buNone/>
            </a:pPr>
            <a:endParaRPr lang="en-US"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8933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39" y="-16042"/>
            <a:ext cx="7886700" cy="1325563"/>
          </a:xfrm>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tretch>
            <a:fillRect/>
          </a:stretch>
        </p:blipFill>
        <p:spPr>
          <a:xfrm>
            <a:off x="669386" y="831224"/>
            <a:ext cx="7605332" cy="5704000"/>
          </a:xfrm>
          <a:prstGeom prst="rect">
            <a:avLst/>
          </a:prstGeom>
        </p:spPr>
      </p:pic>
      <p:sp>
        <p:nvSpPr>
          <p:cNvPr id="7" name="Oval 6"/>
          <p:cNvSpPr/>
          <p:nvPr/>
        </p:nvSpPr>
        <p:spPr>
          <a:xfrm>
            <a:off x="6176212" y="2993413"/>
            <a:ext cx="1954127" cy="689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832016" y="1989221"/>
            <a:ext cx="3635303" cy="1288299"/>
          </a:xfrm>
          <a:prstGeom prst="rect">
            <a:avLst/>
          </a:prstGeom>
        </p:spPr>
      </p:pic>
      <p:pic>
        <p:nvPicPr>
          <p:cNvPr id="9" name="Picture 8"/>
          <p:cNvPicPr>
            <a:picLocks noChangeAspect="1"/>
          </p:cNvPicPr>
          <p:nvPr/>
        </p:nvPicPr>
        <p:blipFill>
          <a:blip r:embed="rId3"/>
          <a:stretch>
            <a:fillRect/>
          </a:stretch>
        </p:blipFill>
        <p:spPr>
          <a:xfrm>
            <a:off x="4890671" y="4240696"/>
            <a:ext cx="3095289" cy="1126420"/>
          </a:xfrm>
          <a:prstGeom prst="rect">
            <a:avLst/>
          </a:prstGeom>
        </p:spPr>
      </p:pic>
    </p:spTree>
    <p:extLst>
      <p:ext uri="{BB962C8B-B14F-4D97-AF65-F5344CB8AC3E}">
        <p14:creationId xmlns:p14="http://schemas.microsoft.com/office/powerpoint/2010/main" val="143169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Problem</a:t>
            </a:r>
            <a:endParaRPr lang="en-US" dirty="0"/>
          </a:p>
        </p:txBody>
      </p:sp>
      <p:sp>
        <p:nvSpPr>
          <p:cNvPr id="3" name="Content Placeholder 2"/>
          <p:cNvSpPr>
            <a:spLocks noGrp="1"/>
          </p:cNvSpPr>
          <p:nvPr>
            <p:ph idx="1"/>
          </p:nvPr>
        </p:nvSpPr>
        <p:spPr/>
        <p:txBody>
          <a:bodyPr>
            <a:normAutofit/>
          </a:bodyPr>
          <a:lstStyle/>
          <a:p>
            <a:r>
              <a:rPr lang="en-US" dirty="0" smtClean="0">
                <a:ea typeface="Calibri" panose="020F0502020204030204" pitchFamily="34" charset="0"/>
                <a:cs typeface="Times New Roman" panose="02020603050405020304" pitchFamily="18" charset="0"/>
              </a:rPr>
              <a:t>Overwintering site selection</a:t>
            </a:r>
          </a:p>
          <a:p>
            <a:pPr lvl="1"/>
            <a:r>
              <a:rPr lang="en-US" dirty="0" smtClean="0">
                <a:ea typeface="Calibri" panose="020F0502020204030204" pitchFamily="34" charset="0"/>
                <a:cs typeface="Times New Roman" panose="02020603050405020304" pitchFamily="18" charset="0"/>
              </a:rPr>
              <a:t>Characteristics of </a:t>
            </a:r>
            <a:r>
              <a:rPr lang="en-US" b="1" i="1" dirty="0" smtClean="0">
                <a:ea typeface="Calibri" panose="020F0502020204030204" pitchFamily="34" charset="0"/>
                <a:cs typeface="Times New Roman" panose="02020603050405020304" pitchFamily="18" charset="0"/>
              </a:rPr>
              <a:t>natural locations</a:t>
            </a:r>
            <a:r>
              <a:rPr lang="en-US" b="1" dirty="0" smtClean="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have been identified (Lee, et al., 2014)</a:t>
            </a:r>
          </a:p>
          <a:p>
            <a:pPr lvl="1"/>
            <a:r>
              <a:rPr lang="en-US" dirty="0" smtClean="0">
                <a:ea typeface="Calibri" panose="020F0502020204030204" pitchFamily="34" charset="0"/>
                <a:cs typeface="Times New Roman" panose="02020603050405020304" pitchFamily="18" charset="0"/>
              </a:rPr>
              <a:t>Characteristics identified when BMSB </a:t>
            </a:r>
            <a:r>
              <a:rPr lang="en-US" b="1" i="1" dirty="0" smtClean="0">
                <a:ea typeface="Calibri" panose="020F0502020204030204" pitchFamily="34" charset="0"/>
                <a:cs typeface="Times New Roman" panose="02020603050405020304" pitchFamily="18" charset="0"/>
              </a:rPr>
              <a:t>settle</a:t>
            </a:r>
            <a:r>
              <a:rPr lang="en-US" dirty="0" smtClean="0">
                <a:ea typeface="Calibri" panose="020F0502020204030204" pitchFamily="34" charset="0"/>
                <a:cs typeface="Times New Roman" panose="02020603050405020304" pitchFamily="18" charset="0"/>
              </a:rPr>
              <a:t> within </a:t>
            </a:r>
            <a:r>
              <a:rPr lang="en-US" dirty="0">
                <a:ea typeface="Calibri" panose="020F0502020204030204" pitchFamily="34" charset="0"/>
                <a:cs typeface="Times New Roman" panose="02020603050405020304" pitchFamily="18" charset="0"/>
              </a:rPr>
              <a:t>the structure (</a:t>
            </a:r>
            <a:r>
              <a:rPr lang="en-US" dirty="0" err="1">
                <a:ea typeface="Calibri" panose="020F0502020204030204" pitchFamily="34" charset="0"/>
                <a:cs typeface="Times New Roman" panose="02020603050405020304" pitchFamily="18" charset="0"/>
              </a:rPr>
              <a:t>Inkley</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2012)</a:t>
            </a:r>
          </a:p>
          <a:p>
            <a:pPr lvl="1"/>
            <a:r>
              <a:rPr lang="en-US" i="1" dirty="0" smtClean="0">
                <a:ea typeface="Calibri" panose="020F0502020204030204" pitchFamily="34" charset="0"/>
                <a:cs typeface="Times New Roman" panose="02020603050405020304" pitchFamily="18" charset="0"/>
              </a:rPr>
              <a:t>No published studies examining </a:t>
            </a:r>
            <a:r>
              <a:rPr lang="en-US" b="1" i="1" dirty="0" smtClean="0">
                <a:ea typeface="Calibri" panose="020F0502020204030204" pitchFamily="34" charset="0"/>
                <a:cs typeface="Times New Roman" panose="02020603050405020304" pitchFamily="18" charset="0"/>
              </a:rPr>
              <a:t>dispersal</a:t>
            </a:r>
            <a:r>
              <a:rPr lang="en-US" i="1" dirty="0" smtClean="0">
                <a:ea typeface="Calibri" panose="020F0502020204030204" pitchFamily="34" charset="0"/>
                <a:cs typeface="Times New Roman" panose="02020603050405020304" pitchFamily="18" charset="0"/>
              </a:rPr>
              <a:t> to structure</a:t>
            </a:r>
          </a:p>
          <a:p>
            <a:pPr lvl="0"/>
            <a:r>
              <a:rPr lang="en-US" dirty="0">
                <a:solidFill>
                  <a:prstClr val="black"/>
                </a:solidFill>
                <a:ea typeface="Calibri" panose="020F0502020204030204" pitchFamily="34" charset="0"/>
                <a:cs typeface="Times New Roman" panose="02020603050405020304" pitchFamily="18" charset="0"/>
              </a:rPr>
              <a:t>Research Question:</a:t>
            </a:r>
          </a:p>
          <a:p>
            <a:pPr marL="457200" lvl="1" indent="0">
              <a:buNone/>
            </a:pPr>
            <a:r>
              <a:rPr lang="en-US" dirty="0" smtClean="0">
                <a:cs typeface="Times New Roman" panose="02020603050405020304" pitchFamily="18" charset="0"/>
              </a:rPr>
              <a:t>What are the specific characteristics associated with human-made structures that are important when BMSB are </a:t>
            </a:r>
            <a:r>
              <a:rPr lang="en-US" i="1" dirty="0" smtClean="0">
                <a:cs typeface="Times New Roman" panose="02020603050405020304" pitchFamily="18" charset="0"/>
              </a:rPr>
              <a:t>dispersing </a:t>
            </a:r>
            <a:r>
              <a:rPr lang="en-US" dirty="0" smtClean="0">
                <a:cs typeface="Times New Roman" panose="02020603050405020304" pitchFamily="18" charset="0"/>
              </a:rPr>
              <a:t>to overwintering sites?</a:t>
            </a:r>
          </a:p>
          <a:p>
            <a:pPr marL="457200" lvl="1" indent="0">
              <a:buNone/>
            </a:pPr>
            <a:endParaRPr lang="en-US" dirty="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3" cstate="print"/>
          <a:stretch>
            <a:fillRect/>
          </a:stretch>
        </p:blipFill>
        <p:spPr>
          <a:xfrm>
            <a:off x="6555253" y="400607"/>
            <a:ext cx="1193084" cy="1290082"/>
          </a:xfrm>
          <a:prstGeom prst="rect">
            <a:avLst/>
          </a:prstGeom>
        </p:spPr>
      </p:pic>
    </p:spTree>
    <p:extLst>
      <p:ext uri="{BB962C8B-B14F-4D97-AF65-F5344CB8AC3E}">
        <p14:creationId xmlns:p14="http://schemas.microsoft.com/office/powerpoint/2010/main" val="274234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Science</a:t>
            </a:r>
            <a:endParaRPr lang="en-US" dirty="0"/>
          </a:p>
        </p:txBody>
      </p:sp>
      <p:sp>
        <p:nvSpPr>
          <p:cNvPr id="3" name="Content Placeholder 2"/>
          <p:cNvSpPr>
            <a:spLocks noGrp="1"/>
          </p:cNvSpPr>
          <p:nvPr>
            <p:ph idx="1"/>
          </p:nvPr>
        </p:nvSpPr>
        <p:spPr/>
        <p:txBody>
          <a:bodyPr/>
          <a:lstStyle/>
          <a:p>
            <a:r>
              <a:rPr lang="en-US" dirty="0" smtClean="0"/>
              <a:t>Allows for gathering large amounts of data</a:t>
            </a:r>
          </a:p>
          <a:p>
            <a:r>
              <a:rPr lang="en-US" dirty="0" smtClean="0"/>
              <a:t>Well-known citizen </a:t>
            </a:r>
            <a:r>
              <a:rPr lang="en-US" dirty="0"/>
              <a:t>s</a:t>
            </a:r>
            <a:r>
              <a:rPr lang="en-US" dirty="0" smtClean="0"/>
              <a:t>cience projects</a:t>
            </a:r>
          </a:p>
          <a:p>
            <a:pPr lvl="1"/>
            <a:r>
              <a:rPr lang="en-US" dirty="0" smtClean="0"/>
              <a:t>National Audubon Society’s Christmas Bird Count</a:t>
            </a:r>
          </a:p>
          <a:p>
            <a:pPr lvl="1"/>
            <a:r>
              <a:rPr lang="en-US" dirty="0" smtClean="0"/>
              <a:t>UK Butterfly Monitoring Scheme</a:t>
            </a:r>
          </a:p>
          <a:p>
            <a:pPr marL="457200" lvl="1" indent="0">
              <a:buNone/>
            </a:pPr>
            <a:endParaRPr lang="en-US" dirty="0" smtClean="0"/>
          </a:p>
          <a:p>
            <a:pPr marL="457200" lvl="1" indent="0">
              <a:buNone/>
            </a:pPr>
            <a:endParaRPr lang="en-US" dirty="0"/>
          </a:p>
        </p:txBody>
      </p:sp>
      <p:pic>
        <p:nvPicPr>
          <p:cNvPr id="4" name="Picture 3"/>
          <p:cNvPicPr>
            <a:picLocks noChangeAspect="1"/>
          </p:cNvPicPr>
          <p:nvPr/>
        </p:nvPicPr>
        <p:blipFill>
          <a:blip r:embed="rId3" cstate="print"/>
          <a:stretch>
            <a:fillRect/>
          </a:stretch>
        </p:blipFill>
        <p:spPr>
          <a:xfrm>
            <a:off x="6555253" y="400607"/>
            <a:ext cx="1193084" cy="1290082"/>
          </a:xfrm>
          <a:prstGeom prst="rect">
            <a:avLst/>
          </a:prstGeom>
        </p:spPr>
      </p:pic>
      <p:pic>
        <p:nvPicPr>
          <p:cNvPr id="6" name="Picture 5"/>
          <p:cNvPicPr>
            <a:picLocks noChangeAspect="1"/>
          </p:cNvPicPr>
          <p:nvPr/>
        </p:nvPicPr>
        <p:blipFill>
          <a:blip r:embed="rId4"/>
          <a:stretch>
            <a:fillRect/>
          </a:stretch>
        </p:blipFill>
        <p:spPr>
          <a:xfrm>
            <a:off x="628650" y="4275722"/>
            <a:ext cx="3924300" cy="1162050"/>
          </a:xfrm>
          <a:prstGeom prst="rect">
            <a:avLst/>
          </a:prstGeom>
        </p:spPr>
      </p:pic>
      <p:pic>
        <p:nvPicPr>
          <p:cNvPr id="7" name="Picture 6"/>
          <p:cNvPicPr>
            <a:picLocks noChangeAspect="1"/>
          </p:cNvPicPr>
          <p:nvPr/>
        </p:nvPicPr>
        <p:blipFill>
          <a:blip r:embed="rId5"/>
          <a:stretch>
            <a:fillRect/>
          </a:stretch>
        </p:blipFill>
        <p:spPr>
          <a:xfrm>
            <a:off x="6064017" y="4142872"/>
            <a:ext cx="2175556" cy="1322973"/>
          </a:xfrm>
          <a:prstGeom prst="rect">
            <a:avLst/>
          </a:prstGeom>
        </p:spPr>
      </p:pic>
    </p:spTree>
    <p:extLst>
      <p:ext uri="{BB962C8B-B14F-4D97-AF65-F5344CB8AC3E}">
        <p14:creationId xmlns:p14="http://schemas.microsoft.com/office/powerpoint/2010/main" val="3677780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lstStyle/>
          <a:p>
            <a:r>
              <a:rPr lang="en-US" dirty="0" smtClean="0"/>
              <a:t>A survey was developed</a:t>
            </a:r>
          </a:p>
          <a:p>
            <a:pPr lvl="1"/>
            <a:r>
              <a:rPr lang="en-US" dirty="0" smtClean="0"/>
              <a:t>Questionnaire</a:t>
            </a:r>
          </a:p>
          <a:p>
            <a:pPr lvl="1"/>
            <a:r>
              <a:rPr lang="en-US" dirty="0" smtClean="0"/>
              <a:t>Data sheet</a:t>
            </a:r>
          </a:p>
          <a:p>
            <a:r>
              <a:rPr lang="en-US" dirty="0" smtClean="0"/>
              <a:t>Participants </a:t>
            </a:r>
            <a:r>
              <a:rPr lang="en-US" dirty="0"/>
              <a:t>recruited via </a:t>
            </a:r>
            <a:r>
              <a:rPr lang="en-US" dirty="0" smtClean="0"/>
              <a:t>NPR, newspaper articles, </a:t>
            </a:r>
            <a:r>
              <a:rPr lang="en-US" dirty="0"/>
              <a:t>websites </a:t>
            </a:r>
            <a:r>
              <a:rPr lang="en-US" dirty="0" smtClean="0"/>
              <a:t>including </a:t>
            </a:r>
            <a:r>
              <a:rPr lang="en-US" dirty="0" smtClean="0">
                <a:hlinkClick r:id="rId3"/>
              </a:rPr>
              <a:t>www.stopbmsb.org</a:t>
            </a:r>
            <a:r>
              <a:rPr lang="en-US" dirty="0" smtClean="0"/>
              <a:t>, outreach</a:t>
            </a:r>
          </a:p>
          <a:p>
            <a:r>
              <a:rPr lang="en-US" dirty="0" smtClean="0"/>
              <a:t>Participants </a:t>
            </a:r>
            <a:r>
              <a:rPr lang="en-US" dirty="0"/>
              <a:t>were asked to complete and return data forms </a:t>
            </a:r>
          </a:p>
          <a:p>
            <a:endParaRPr lang="en-US" dirty="0"/>
          </a:p>
        </p:txBody>
      </p:sp>
      <p:pic>
        <p:nvPicPr>
          <p:cNvPr id="4" name="Picture 3"/>
          <p:cNvPicPr>
            <a:picLocks noChangeAspect="1"/>
          </p:cNvPicPr>
          <p:nvPr/>
        </p:nvPicPr>
        <p:blipFill>
          <a:blip r:embed="rId4" cstate="print"/>
          <a:stretch>
            <a:fillRect/>
          </a:stretch>
        </p:blipFill>
        <p:spPr>
          <a:xfrm>
            <a:off x="6555253" y="400607"/>
            <a:ext cx="1193084" cy="1290082"/>
          </a:xfrm>
          <a:prstGeom prst="rect">
            <a:avLst/>
          </a:prstGeom>
        </p:spPr>
      </p:pic>
    </p:spTree>
    <p:extLst>
      <p:ext uri="{BB962C8B-B14F-4D97-AF65-F5344CB8AC3E}">
        <p14:creationId xmlns:p14="http://schemas.microsoft.com/office/powerpoint/2010/main" val="3095371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09536" y="362058"/>
            <a:ext cx="4800600" cy="620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687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73179" y="218199"/>
            <a:ext cx="5093368" cy="6356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168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04999" y="141411"/>
            <a:ext cx="5105401" cy="6640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3794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a:t>
            </a:r>
            <a:endParaRPr lang="en-US" dirty="0"/>
          </a:p>
        </p:txBody>
      </p:sp>
      <p:sp>
        <p:nvSpPr>
          <p:cNvPr id="3" name="Content Placeholder 2"/>
          <p:cNvSpPr>
            <a:spLocks noGrp="1"/>
          </p:cNvSpPr>
          <p:nvPr>
            <p:ph idx="1"/>
          </p:nvPr>
        </p:nvSpPr>
        <p:spPr>
          <a:xfrm>
            <a:off x="261257" y="1643743"/>
            <a:ext cx="8686800" cy="4533220"/>
          </a:xfrm>
        </p:spPr>
        <p:txBody>
          <a:bodyPr>
            <a:normAutofit fontScale="92500" lnSpcReduction="10000"/>
          </a:bodyPr>
          <a:lstStyle/>
          <a:p>
            <a:r>
              <a:rPr lang="en-US" sz="3300" dirty="0" smtClean="0"/>
              <a:t>Criterion 1: </a:t>
            </a:r>
            <a:r>
              <a:rPr lang="en-US" sz="3300" dirty="0"/>
              <a:t>data </a:t>
            </a:r>
            <a:r>
              <a:rPr lang="en-US" sz="3300" dirty="0" smtClean="0"/>
              <a:t>set must contain </a:t>
            </a:r>
            <a:r>
              <a:rPr lang="en-US" sz="3300" dirty="0"/>
              <a:t>at least 16 completed </a:t>
            </a:r>
            <a:r>
              <a:rPr lang="en-US" sz="3300" dirty="0" smtClean="0"/>
              <a:t>dates </a:t>
            </a:r>
            <a:r>
              <a:rPr lang="en-US" sz="3300" dirty="0"/>
              <a:t>during the 31 day sampling period </a:t>
            </a:r>
          </a:p>
          <a:p>
            <a:endParaRPr lang="en-US" sz="3300" dirty="0" smtClean="0"/>
          </a:p>
          <a:p>
            <a:r>
              <a:rPr lang="en-US" sz="3300" dirty="0" smtClean="0"/>
              <a:t>Criterion 2: data set must contain a peak activity date that corresponds with: </a:t>
            </a:r>
          </a:p>
          <a:p>
            <a:pPr lvl="1"/>
            <a:r>
              <a:rPr lang="en-US" sz="2800" dirty="0" smtClean="0"/>
              <a:t>1</a:t>
            </a:r>
            <a:r>
              <a:rPr lang="en-US" sz="2800" dirty="0"/>
              <a:t>) </a:t>
            </a:r>
            <a:r>
              <a:rPr lang="en-US" sz="2800" dirty="0" smtClean="0"/>
              <a:t>One of the top five dates for peak website hits on StopBMSB.org for </a:t>
            </a:r>
            <a:r>
              <a:rPr lang="en-US" sz="2800" dirty="0"/>
              <a:t>the homeowner’s corresponding state </a:t>
            </a:r>
            <a:r>
              <a:rPr lang="en-US" sz="2800" dirty="0" smtClean="0"/>
              <a:t>				   AND </a:t>
            </a:r>
          </a:p>
          <a:p>
            <a:pPr lvl="1"/>
            <a:r>
              <a:rPr lang="en-US" sz="2800" dirty="0" smtClean="0"/>
              <a:t>2</a:t>
            </a:r>
            <a:r>
              <a:rPr lang="en-US" sz="2800" dirty="0"/>
              <a:t>) </a:t>
            </a:r>
            <a:r>
              <a:rPr lang="en-US" sz="2800" dirty="0" smtClean="0"/>
              <a:t>One of the top </a:t>
            </a:r>
            <a:r>
              <a:rPr lang="en-US" sz="2800" dirty="0"/>
              <a:t>five days </a:t>
            </a:r>
            <a:r>
              <a:rPr lang="en-US" sz="2800" dirty="0" smtClean="0"/>
              <a:t>of </a:t>
            </a:r>
            <a:r>
              <a:rPr lang="en-US" sz="2800" dirty="0"/>
              <a:t>activity based on </a:t>
            </a:r>
            <a:r>
              <a:rPr lang="en-US" sz="2800" dirty="0" smtClean="0"/>
              <a:t>daily </a:t>
            </a:r>
            <a:r>
              <a:rPr lang="en-US" sz="2800" dirty="0"/>
              <a:t>BMSB </a:t>
            </a:r>
            <a:r>
              <a:rPr lang="en-US" sz="2800" dirty="0" smtClean="0"/>
              <a:t>counts on the exterior walls </a:t>
            </a:r>
            <a:r>
              <a:rPr lang="en-US" sz="2800" dirty="0"/>
              <a:t>performed by Chris Bergh’s lab </a:t>
            </a:r>
            <a:r>
              <a:rPr lang="en-US" sz="2800" dirty="0" smtClean="0"/>
              <a:t>group at his research station in Winchester, VA</a:t>
            </a:r>
            <a:endParaRPr lang="en-US" sz="2800" dirty="0"/>
          </a:p>
          <a:p>
            <a:pPr marL="0" indent="0">
              <a:buNone/>
            </a:pPr>
            <a:endParaRPr lang="en-US" dirty="0"/>
          </a:p>
          <a:p>
            <a:endParaRPr lang="en-US" dirty="0"/>
          </a:p>
        </p:txBody>
      </p:sp>
      <p:pic>
        <p:nvPicPr>
          <p:cNvPr id="4" name="Picture 3"/>
          <p:cNvPicPr>
            <a:picLocks noChangeAspect="1"/>
          </p:cNvPicPr>
          <p:nvPr/>
        </p:nvPicPr>
        <p:blipFill>
          <a:blip r:embed="rId3" cstate="print"/>
          <a:stretch>
            <a:fillRect/>
          </a:stretch>
        </p:blipFill>
        <p:spPr>
          <a:xfrm>
            <a:off x="6555253" y="400607"/>
            <a:ext cx="1193084" cy="1290082"/>
          </a:xfrm>
          <a:prstGeom prst="rect">
            <a:avLst/>
          </a:prstGeom>
        </p:spPr>
      </p:pic>
    </p:spTree>
    <p:extLst>
      <p:ext uri="{BB962C8B-B14F-4D97-AF65-F5344CB8AC3E}">
        <p14:creationId xmlns:p14="http://schemas.microsoft.com/office/powerpoint/2010/main" val="4189597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1534</Words>
  <Application>Microsoft Office PowerPoint</Application>
  <PresentationFormat>On-screen Show (4:3)</PresentationFormat>
  <Paragraphs>125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Utilizing Citizen Science  to Identify Characteristics Important to Overwintering Site Selection for  Brown Marmorated Stink Bug  </vt:lpstr>
      <vt:lpstr>Background</vt:lpstr>
      <vt:lpstr>Identifying the Problem</vt:lpstr>
      <vt:lpstr>Citizen Science</vt:lpstr>
      <vt:lpstr>Materials and Methods</vt:lpstr>
      <vt:lpstr>PowerPoint Presentation</vt:lpstr>
      <vt:lpstr>PowerPoint Presentation</vt:lpstr>
      <vt:lpstr>PowerPoint Presentation</vt:lpstr>
      <vt:lpstr>Data Validation</vt:lpstr>
      <vt:lpstr>Valid Data Sets</vt:lpstr>
      <vt:lpstr>Data Analysis</vt:lpstr>
      <vt:lpstr>Results - Color</vt:lpstr>
      <vt:lpstr>Results – Structure Material  </vt:lpstr>
      <vt:lpstr>Results - Aspect </vt:lpstr>
      <vt:lpstr>Results - Landscape</vt:lpstr>
      <vt:lpstr>Results – Peak Activity</vt:lpstr>
      <vt:lpstr>Conclusions</vt:lpstr>
      <vt:lpstr>Next Steps</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2015-07-23T19:45:20Z</dcterms:created>
  <dcterms:modified xsi:type="dcterms:W3CDTF">2015-07-23T19:45:37Z</dcterms:modified>
</cp:coreProperties>
</file>